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6" r:id="rId3"/>
    <p:sldId id="259" r:id="rId4"/>
    <p:sldId id="257" r:id="rId5"/>
    <p:sldId id="278" r:id="rId6"/>
    <p:sldId id="347" r:id="rId7"/>
    <p:sldId id="258" r:id="rId8"/>
    <p:sldId id="260" r:id="rId9"/>
    <p:sldId id="313" r:id="rId10"/>
    <p:sldId id="314" r:id="rId11"/>
    <p:sldId id="315" r:id="rId12"/>
    <p:sldId id="316" r:id="rId13"/>
    <p:sldId id="317" r:id="rId14"/>
    <p:sldId id="318" r:id="rId15"/>
    <p:sldId id="319" r:id="rId16"/>
    <p:sldId id="340" r:id="rId17"/>
    <p:sldId id="341" r:id="rId18"/>
    <p:sldId id="277" r:id="rId19"/>
    <p:sldId id="273" r:id="rId20"/>
    <p:sldId id="280" r:id="rId21"/>
    <p:sldId id="281" r:id="rId22"/>
    <p:sldId id="282" r:id="rId23"/>
    <p:sldId id="338" r:id="rId24"/>
    <p:sldId id="261" r:id="rId25"/>
    <p:sldId id="285" r:id="rId26"/>
    <p:sldId id="284" r:id="rId27"/>
    <p:sldId id="286" r:id="rId28"/>
    <p:sldId id="287" r:id="rId29"/>
    <p:sldId id="262" r:id="rId30"/>
    <p:sldId id="264" r:id="rId31"/>
    <p:sldId id="266" r:id="rId32"/>
    <p:sldId id="268" r:id="rId33"/>
    <p:sldId id="270" r:id="rId34"/>
    <p:sldId id="272" r:id="rId35"/>
    <p:sldId id="274" r:id="rId36"/>
    <p:sldId id="279" r:id="rId37"/>
    <p:sldId id="283" r:id="rId38"/>
    <p:sldId id="288" r:id="rId39"/>
    <p:sldId id="296" r:id="rId40"/>
    <p:sldId id="289" r:id="rId41"/>
    <p:sldId id="290" r:id="rId42"/>
    <p:sldId id="291" r:id="rId43"/>
    <p:sldId id="292" r:id="rId44"/>
    <p:sldId id="293" r:id="rId45"/>
    <p:sldId id="294" r:id="rId46"/>
    <p:sldId id="295" r:id="rId47"/>
    <p:sldId id="297" r:id="rId48"/>
    <p:sldId id="299" r:id="rId49"/>
    <p:sldId id="298" r:id="rId50"/>
    <p:sldId id="300" r:id="rId51"/>
    <p:sldId id="304" r:id="rId52"/>
    <p:sldId id="301" r:id="rId53"/>
    <p:sldId id="305" r:id="rId54"/>
    <p:sldId id="302" r:id="rId55"/>
    <p:sldId id="306" r:id="rId56"/>
    <p:sldId id="307" r:id="rId57"/>
    <p:sldId id="308" r:id="rId58"/>
    <p:sldId id="310" r:id="rId59"/>
    <p:sldId id="311" r:id="rId60"/>
    <p:sldId id="309" r:id="rId61"/>
    <p:sldId id="322" r:id="rId62"/>
    <p:sldId id="345" r:id="rId63"/>
    <p:sldId id="324" r:id="rId64"/>
    <p:sldId id="344" r:id="rId65"/>
    <p:sldId id="325" r:id="rId66"/>
    <p:sldId id="326" r:id="rId67"/>
    <p:sldId id="327" r:id="rId68"/>
    <p:sldId id="328" r:id="rId69"/>
    <p:sldId id="343" r:id="rId70"/>
    <p:sldId id="346" r:id="rId71"/>
    <p:sldId id="342" r:id="rId72"/>
    <p:sldId id="320" r:id="rId73"/>
    <p:sldId id="321" r:id="rId74"/>
    <p:sldId id="329" r:id="rId75"/>
    <p:sldId id="330" r:id="rId76"/>
    <p:sldId id="331" r:id="rId77"/>
    <p:sldId id="332" r:id="rId78"/>
    <p:sldId id="333" r:id="rId79"/>
    <p:sldId id="334" r:id="rId80"/>
    <p:sldId id="335" r:id="rId81"/>
    <p:sldId id="339" r:id="rId82"/>
    <p:sldId id="348" r:id="rId83"/>
    <p:sldId id="349" r:id="rId84"/>
    <p:sldId id="350" r:id="rId85"/>
    <p:sldId id="336" r:id="rId86"/>
    <p:sldId id="337" r:id="rId8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4" name="Bild 11"/>
          <p:cNvPicPr>
            <a:picLocks noChangeAspect="1"/>
          </p:cNvPicPr>
          <p:nvPr/>
        </p:nvPicPr>
        <p:blipFill>
          <a:blip r:embed="rId2" cstate="print"/>
          <a:srcRect/>
          <a:stretch>
            <a:fillRect/>
          </a:stretch>
        </p:blipFill>
        <p:spPr bwMode="auto">
          <a:xfrm>
            <a:off x="2217738" y="461963"/>
            <a:ext cx="3662362" cy="1031875"/>
          </a:xfrm>
          <a:prstGeom prst="rect">
            <a:avLst/>
          </a:prstGeom>
          <a:noFill/>
          <a:ln w="9525">
            <a:noFill/>
            <a:miter lim="800000"/>
            <a:headEnd/>
            <a:tailEnd/>
          </a:ln>
        </p:spPr>
      </p:pic>
      <p:pic>
        <p:nvPicPr>
          <p:cNvPr id="5" name="Bild 9"/>
          <p:cNvPicPr>
            <a:picLocks noChangeAspect="1"/>
          </p:cNvPicPr>
          <p:nvPr/>
        </p:nvPicPr>
        <p:blipFill>
          <a:blip r:embed="rId3" cstate="print"/>
          <a:srcRect/>
          <a:stretch>
            <a:fillRect/>
          </a:stretch>
        </p:blipFill>
        <p:spPr bwMode="auto">
          <a:xfrm>
            <a:off x="6176963" y="0"/>
            <a:ext cx="2979737" cy="6870700"/>
          </a:xfrm>
          <a:prstGeom prst="rect">
            <a:avLst/>
          </a:prstGeom>
          <a:noFill/>
          <a:ln w="9525">
            <a:noFill/>
            <a:miter lim="800000"/>
            <a:headEnd/>
            <a:tailEnd/>
          </a:ln>
        </p:spPr>
      </p:pic>
      <p:sp>
        <p:nvSpPr>
          <p:cNvPr id="2" name="Titel 1"/>
          <p:cNvSpPr>
            <a:spLocks noGrp="1"/>
          </p:cNvSpPr>
          <p:nvPr>
            <p:ph type="ctrTitle"/>
          </p:nvPr>
        </p:nvSpPr>
        <p:spPr>
          <a:xfrm>
            <a:off x="533400" y="1676401"/>
            <a:ext cx="5486400" cy="990599"/>
          </a:xfrm>
        </p:spPr>
        <p:txBody>
          <a:bodyPr>
            <a:normAutofit/>
          </a:bodyPr>
          <a:lstStyle>
            <a:lvl1pPr algn="l">
              <a:defRPr sz="2800" b="1">
                <a:latin typeface="Arial"/>
                <a:cs typeface="Arial"/>
              </a:defRPr>
            </a:lvl1pPr>
          </a:lstStyle>
          <a:p>
            <a:r>
              <a:rPr lang="de-DE" smtClean="0"/>
              <a:t>Titelmasterformat durch Klicken bearbeiten</a:t>
            </a:r>
            <a:endParaRPr lang="de-DE" dirty="0"/>
          </a:p>
        </p:txBody>
      </p:sp>
      <p:sp>
        <p:nvSpPr>
          <p:cNvPr id="8" name="Textplatzhalter 2"/>
          <p:cNvSpPr>
            <a:spLocks noGrp="1"/>
          </p:cNvSpPr>
          <p:nvPr>
            <p:ph type="subTitle" idx="1"/>
          </p:nvPr>
        </p:nvSpPr>
        <p:spPr>
          <a:xfrm>
            <a:off x="609600" y="2895600"/>
            <a:ext cx="5410200" cy="1752600"/>
          </a:xfrm>
        </p:spPr>
        <p:txBody>
          <a:bodyPr/>
          <a:lstStyle>
            <a:lvl1pPr marL="0" indent="0" algn="ctr">
              <a:buFont typeface="Wingdings" pitchFamily="-106" charset="2"/>
              <a:buNone/>
              <a:defRPr>
                <a:latin typeface="Arial" pitchFamily="-106" charset="0"/>
              </a:defRPr>
            </a:lvl1pPr>
          </a:lstStyle>
          <a:p>
            <a:r>
              <a:rPr lang="de-DE" smtClean="0"/>
              <a:t>Formatvorlage des Untertitelmasters durch Klicken bearbeiten</a:t>
            </a:r>
            <a:endParaRPr lang="de-DE" dirty="0"/>
          </a:p>
        </p:txBody>
      </p:sp>
      <p:sp>
        <p:nvSpPr>
          <p:cNvPr id="6" name="Datumsplatzhalter 3"/>
          <p:cNvSpPr>
            <a:spLocks noGrp="1"/>
          </p:cNvSpPr>
          <p:nvPr>
            <p:ph type="dt" sz="half" idx="10"/>
          </p:nvPr>
        </p:nvSpPr>
        <p:spPr>
          <a:xfrm>
            <a:off x="6921500" y="6477000"/>
            <a:ext cx="1079500" cy="365125"/>
          </a:xfrm>
        </p:spPr>
        <p:txBody>
          <a:bodyPr/>
          <a:lstStyle>
            <a:lvl1pPr>
              <a:defRPr smtClean="0">
                <a:solidFill>
                  <a:srgbClr val="FFFFFF"/>
                </a:solidFill>
              </a:defRPr>
            </a:lvl1pPr>
          </a:lstStyle>
          <a:p>
            <a:fld id="{DC30BDA8-51BC-4F3E-9262-EA1707BB9385}" type="datetimeFigureOut">
              <a:rPr lang="de-DE" smtClean="0"/>
              <a:pPr/>
              <a:t>21.11.2014</a:t>
            </a:fld>
            <a:endParaRPr lang="de-DE"/>
          </a:p>
        </p:txBody>
      </p:sp>
      <p:sp>
        <p:nvSpPr>
          <p:cNvPr id="7" name="Fußzeilenplatzhalter 4"/>
          <p:cNvSpPr>
            <a:spLocks noGrp="1"/>
          </p:cNvSpPr>
          <p:nvPr>
            <p:ph type="ftr" sz="quarter" idx="11"/>
          </p:nvPr>
        </p:nvSpPr>
        <p:spPr/>
        <p:txBody>
          <a:bodyPr/>
          <a:lstStyle>
            <a:lvl1pPr>
              <a:defRPr smtClean="0"/>
            </a:lvl1pPr>
          </a:lstStyle>
          <a:p>
            <a:endParaRPr lang="de-DE"/>
          </a:p>
        </p:txBody>
      </p:sp>
      <p:sp>
        <p:nvSpPr>
          <p:cNvPr id="9" name="Foliennummernplatzhalter 5"/>
          <p:cNvSpPr>
            <a:spLocks noGrp="1"/>
          </p:cNvSpPr>
          <p:nvPr>
            <p:ph type="sldNum" sz="quarter" idx="12"/>
          </p:nvPr>
        </p:nvSpPr>
        <p:spPr>
          <a:xfrm>
            <a:off x="8001000" y="6477000"/>
            <a:ext cx="914400" cy="365125"/>
          </a:xfrm>
        </p:spPr>
        <p:txBody>
          <a:bodyPr/>
          <a:lstStyle>
            <a:lvl1pPr>
              <a:defRPr smtClean="0">
                <a:solidFill>
                  <a:schemeClr val="bg1"/>
                </a:solidFill>
              </a:defRPr>
            </a:lvl1pPr>
          </a:lstStyle>
          <a:p>
            <a:fld id="{115C5985-0420-4950-8FCD-9DBE63EE576E}" type="slidenum">
              <a:rPr lang="de-DE" smtClean="0"/>
              <a:pPr/>
              <a:t>‹Nr.›</a:t>
            </a:fld>
            <a:endParaRPr lang="de-D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4"/>
          <p:cNvSpPr>
            <a:spLocks noGrp="1"/>
          </p:cNvSpPr>
          <p:nvPr>
            <p:ph type="ftr" sz="quarter" idx="10"/>
          </p:nvPr>
        </p:nvSpPr>
        <p:spPr/>
        <p:txBody>
          <a:bodyPr/>
          <a:lstStyle>
            <a:lvl1pPr>
              <a:defRPr smtClean="0"/>
            </a:lvl1pPr>
          </a:lstStyle>
          <a:p>
            <a:endParaRPr lang="de-D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C30BDA8-51BC-4F3E-9262-EA1707BB9385}" type="datetimeFigureOut">
              <a:rPr lang="de-DE" smtClean="0"/>
              <a:pPr/>
              <a:t>21.11.2014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15C5985-0420-4950-8FCD-9DBE63EE576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 10"/>
          <p:cNvPicPr>
            <a:picLocks noChangeAspect="1"/>
          </p:cNvPicPr>
          <p:nvPr/>
        </p:nvPicPr>
        <p:blipFill>
          <a:blip r:embed="rId4" cstate="print"/>
          <a:srcRect/>
          <a:stretch>
            <a:fillRect/>
          </a:stretch>
        </p:blipFill>
        <p:spPr bwMode="auto">
          <a:xfrm>
            <a:off x="6176963" y="0"/>
            <a:ext cx="2979737" cy="6858000"/>
          </a:xfrm>
          <a:prstGeom prst="rect">
            <a:avLst/>
          </a:prstGeom>
          <a:noFill/>
          <a:ln w="9525">
            <a:noFill/>
            <a:miter lim="800000"/>
            <a:headEnd/>
            <a:tailEnd/>
          </a:ln>
        </p:spPr>
      </p:pic>
      <p:pic>
        <p:nvPicPr>
          <p:cNvPr id="1027" name="Bild 10"/>
          <p:cNvPicPr>
            <a:picLocks noChangeAspect="1"/>
          </p:cNvPicPr>
          <p:nvPr/>
        </p:nvPicPr>
        <p:blipFill>
          <a:blip r:embed="rId5" cstate="print"/>
          <a:srcRect/>
          <a:stretch>
            <a:fillRect/>
          </a:stretch>
        </p:blipFill>
        <p:spPr bwMode="auto">
          <a:xfrm>
            <a:off x="6205538" y="644525"/>
            <a:ext cx="2563812" cy="722313"/>
          </a:xfrm>
          <a:prstGeom prst="rect">
            <a:avLst/>
          </a:prstGeom>
          <a:noFill/>
          <a:ln w="9525">
            <a:noFill/>
            <a:miter lim="800000"/>
            <a:headEnd/>
            <a:tailEnd/>
          </a:ln>
        </p:spPr>
      </p:pic>
      <p:sp>
        <p:nvSpPr>
          <p:cNvPr id="1028" name="Titelplatzhalter 1"/>
          <p:cNvSpPr>
            <a:spLocks noGrp="1"/>
          </p:cNvSpPr>
          <p:nvPr>
            <p:ph type="title"/>
          </p:nvPr>
        </p:nvSpPr>
        <p:spPr bwMode="auto">
          <a:xfrm>
            <a:off x="609600" y="520700"/>
            <a:ext cx="5257800" cy="971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9" name="Textplatzhalter 2"/>
          <p:cNvSpPr>
            <a:spLocks noGrp="1"/>
          </p:cNvSpPr>
          <p:nvPr>
            <p:ph type="body" idx="1"/>
          </p:nvPr>
        </p:nvSpPr>
        <p:spPr bwMode="auto">
          <a:xfrm>
            <a:off x="609600" y="1554163"/>
            <a:ext cx="5257800"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6553200" y="6477000"/>
            <a:ext cx="2133600" cy="365125"/>
          </a:xfrm>
          <a:prstGeom prst="rect">
            <a:avLst/>
          </a:prstGeom>
        </p:spPr>
        <p:txBody>
          <a:bodyPr vert="horz" wrap="square" lIns="91440" tIns="45720" rIns="91440" bIns="45720" numCol="1" anchor="ctr" anchorCtr="0" compatLnSpc="1">
            <a:prstTxWarp prst="textNoShape">
              <a:avLst/>
            </a:prstTxWarp>
          </a:bodyPr>
          <a:lstStyle>
            <a:lvl1pPr>
              <a:spcBef>
                <a:spcPct val="0"/>
              </a:spcBef>
              <a:buFontTx/>
              <a:buNone/>
              <a:defRPr b="0" smtClean="0">
                <a:solidFill>
                  <a:srgbClr val="898989"/>
                </a:solidFill>
                <a:latin typeface="Calibri" pitchFamily="47" charset="0"/>
              </a:defRPr>
            </a:lvl1pPr>
          </a:lstStyle>
          <a:p>
            <a:fld id="{DC30BDA8-51BC-4F3E-9262-EA1707BB9385}" type="datetimeFigureOut">
              <a:rPr lang="de-DE" smtClean="0"/>
              <a:pPr/>
              <a:t>21.11.2014</a:t>
            </a:fld>
            <a:endParaRPr lang="de-DE"/>
          </a:p>
        </p:txBody>
      </p:sp>
      <p:sp>
        <p:nvSpPr>
          <p:cNvPr id="6" name="Foliennummernplatzhalt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0"/>
              </a:spcBef>
              <a:buFontTx/>
              <a:buNone/>
              <a:defRPr b="0" smtClean="0">
                <a:solidFill>
                  <a:srgbClr val="898989"/>
                </a:solidFill>
                <a:latin typeface="Calibri" pitchFamily="47" charset="0"/>
              </a:defRPr>
            </a:lvl1pPr>
          </a:lstStyle>
          <a:p>
            <a:fld id="{115C5985-0420-4950-8FCD-9DBE63EE576E}" type="slidenum">
              <a:rPr lang="de-DE" smtClean="0"/>
              <a:pPr/>
              <a:t>‹Nr.›</a:t>
            </a:fld>
            <a:endParaRPr lang="de-DE"/>
          </a:p>
        </p:txBody>
      </p:sp>
      <p:sp>
        <p:nvSpPr>
          <p:cNvPr id="13" name="Datumsplatzhalter 3"/>
          <p:cNvSpPr txBox="1">
            <a:spLocks/>
          </p:cNvSpPr>
          <p:nvPr/>
        </p:nvSpPr>
        <p:spPr>
          <a:xfrm>
            <a:off x="6921500" y="6477000"/>
            <a:ext cx="1079500" cy="365125"/>
          </a:xfrm>
          <a:prstGeom prst="rect">
            <a:avLst/>
          </a:prstGeom>
        </p:spPr>
        <p:txBody>
          <a:bodyPr anchor="ctr"/>
          <a:lstStyle/>
          <a:p>
            <a:pPr>
              <a:spcBef>
                <a:spcPct val="0"/>
              </a:spcBef>
              <a:buFontTx/>
              <a:buNone/>
              <a:defRPr/>
            </a:pPr>
            <a:fld id="{9FE0F5C7-183E-4A3A-9B9D-E5BC67408D42}" type="datetime1">
              <a:rPr lang="de-DE" b="0">
                <a:solidFill>
                  <a:srgbClr val="898989"/>
                </a:solidFill>
                <a:latin typeface="Calibri" pitchFamily="47" charset="0"/>
              </a:rPr>
              <a:pPr>
                <a:spcBef>
                  <a:spcPct val="0"/>
                </a:spcBef>
                <a:buFontTx/>
                <a:buNone/>
                <a:defRPr/>
              </a:pPr>
              <a:t>21.11.2014</a:t>
            </a:fld>
            <a:endParaRPr lang="de-DE" b="0">
              <a:solidFill>
                <a:srgbClr val="898989"/>
              </a:solidFill>
              <a:latin typeface="Calibri" pitchFamily="47" charset="0"/>
            </a:endParaRPr>
          </a:p>
        </p:txBody>
      </p:sp>
      <p:sp>
        <p:nvSpPr>
          <p:cNvPr id="14" name="Fußzeilenplatzhalter 4"/>
          <p:cNvSpPr>
            <a:spLocks noGrp="1"/>
          </p:cNvSpPr>
          <p:nvPr>
            <p:ph type="ftr" sz="quarter" idx="3"/>
          </p:nvPr>
        </p:nvSpPr>
        <p:spPr>
          <a:xfrm>
            <a:off x="609600" y="6477000"/>
            <a:ext cx="2895600" cy="365125"/>
          </a:xfrm>
          <a:prstGeom prst="rect">
            <a:avLst/>
          </a:prstGeom>
        </p:spPr>
        <p:txBody>
          <a:bodyPr vert="horz" wrap="square" lIns="91440" tIns="45720" rIns="91440" bIns="45720" numCol="1" anchor="ctr" anchorCtr="0" compatLnSpc="1">
            <a:prstTxWarp prst="textNoShape">
              <a:avLst/>
            </a:prstTxWarp>
          </a:bodyPr>
          <a:lstStyle>
            <a:lvl1pPr>
              <a:spcBef>
                <a:spcPct val="0"/>
              </a:spcBef>
              <a:buFontTx/>
              <a:buNone/>
              <a:defRPr b="0" smtClean="0">
                <a:solidFill>
                  <a:srgbClr val="898989"/>
                </a:solidFill>
                <a:latin typeface="Calibri" pitchFamily="47" charset="0"/>
              </a:defRPr>
            </a:lvl1pPr>
          </a:lstStyle>
          <a:p>
            <a:endParaRPr lang="de-DE"/>
          </a:p>
        </p:txBody>
      </p:sp>
      <p:sp>
        <p:nvSpPr>
          <p:cNvPr id="15" name="Foliennummernplatzhalter 5"/>
          <p:cNvSpPr txBox="1">
            <a:spLocks/>
          </p:cNvSpPr>
          <p:nvPr/>
        </p:nvSpPr>
        <p:spPr>
          <a:xfrm>
            <a:off x="8001000" y="6477000"/>
            <a:ext cx="914400" cy="365125"/>
          </a:xfrm>
          <a:prstGeom prst="rect">
            <a:avLst/>
          </a:prstGeom>
        </p:spPr>
        <p:txBody>
          <a:bodyPr anchor="ctr"/>
          <a:lstStyle/>
          <a:p>
            <a:pPr algn="r">
              <a:spcBef>
                <a:spcPct val="0"/>
              </a:spcBef>
              <a:buFontTx/>
              <a:buNone/>
              <a:defRPr/>
            </a:pPr>
            <a:fld id="{5F48BE72-2C75-46FA-A78B-712024ECBA4D}" type="slidenum">
              <a:rPr lang="de-DE" b="0">
                <a:solidFill>
                  <a:srgbClr val="898989"/>
                </a:solidFill>
                <a:latin typeface="Calibri" pitchFamily="47" charset="0"/>
              </a:rPr>
              <a:pPr algn="r">
                <a:spcBef>
                  <a:spcPct val="0"/>
                </a:spcBef>
                <a:buFontTx/>
                <a:buNone/>
                <a:defRPr/>
              </a:pPr>
              <a:t>‹Nr.›</a:t>
            </a:fld>
            <a:endParaRPr lang="de-DE" b="0">
              <a:solidFill>
                <a:srgbClr val="898989"/>
              </a:solidFill>
              <a:latin typeface="Calibri" pitchFamily="47"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timing>
    <p:tnLst>
      <p:par>
        <p:cTn id="1" dur="indefinite" restart="never" nodeType="tmRoot"/>
      </p:par>
    </p:tnLst>
  </p:timing>
  <p:txStyles>
    <p:titleStyle>
      <a:lvl1pPr algn="l" defTabSz="457200" rtl="0" eaLnBrk="1" fontAlgn="base" hangingPunct="1">
        <a:spcBef>
          <a:spcPct val="0"/>
        </a:spcBef>
        <a:spcAft>
          <a:spcPct val="0"/>
        </a:spcAft>
        <a:defRPr sz="2800" b="1" kern="1200">
          <a:solidFill>
            <a:schemeClr val="tx1"/>
          </a:solidFill>
          <a:latin typeface="Arial"/>
          <a:ea typeface="ヒラギノ角ゴ Pro W3" pitchFamily="-106" charset="-128"/>
          <a:cs typeface="ヒラギノ角ゴ Pro W3" pitchFamily="47" charset="-128"/>
        </a:defRPr>
      </a:lvl1pPr>
      <a:lvl2pPr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cs typeface="ヒラギノ角ゴ Pro W3" pitchFamily="47" charset="-128"/>
        </a:defRPr>
      </a:lvl2pPr>
      <a:lvl3pPr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cs typeface="ヒラギノ角ゴ Pro W3" pitchFamily="47" charset="-128"/>
        </a:defRPr>
      </a:lvl3pPr>
      <a:lvl4pPr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cs typeface="ヒラギノ角ゴ Pro W3" pitchFamily="47" charset="-128"/>
        </a:defRPr>
      </a:lvl4pPr>
      <a:lvl5pPr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cs typeface="ヒラギノ角ゴ Pro W3" pitchFamily="47" charset="-128"/>
        </a:defRPr>
      </a:lvl5pPr>
      <a:lvl6pPr marL="457200"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defRPr>
      </a:lvl6pPr>
      <a:lvl7pPr marL="914400"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defRPr>
      </a:lvl7pPr>
      <a:lvl8pPr marL="1371600"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defRPr>
      </a:lvl8pPr>
      <a:lvl9pPr marL="1828800" algn="l" defTabSz="457200" rtl="0" eaLnBrk="1" fontAlgn="base" hangingPunct="1">
        <a:spcBef>
          <a:spcPct val="0"/>
        </a:spcBef>
        <a:spcAft>
          <a:spcPct val="0"/>
        </a:spcAft>
        <a:defRPr sz="2800" b="1">
          <a:solidFill>
            <a:schemeClr val="tx1"/>
          </a:solidFill>
          <a:latin typeface="Arial" pitchFamily="-106" charset="0"/>
          <a:ea typeface="ヒラギノ角ゴ Pro W3" pitchFamily="-106" charset="-128"/>
        </a:defRPr>
      </a:lvl9pPr>
    </p:titleStyle>
    <p:bodyStyle>
      <a:lvl1pPr marL="342900" indent="-342900" algn="l" defTabSz="457200" rtl="0" eaLnBrk="1" fontAlgn="base" hangingPunct="1">
        <a:lnSpc>
          <a:spcPct val="110000"/>
        </a:lnSpc>
        <a:spcBef>
          <a:spcPct val="20000"/>
        </a:spcBef>
        <a:spcAft>
          <a:spcPts val="600"/>
        </a:spcAft>
        <a:buClr>
          <a:srgbClr val="A30E4A"/>
        </a:buClr>
        <a:buFont typeface="Wingdings" pitchFamily="2" charset="2"/>
        <a:buChar char="§"/>
        <a:defRPr sz="2000" kern="1200">
          <a:solidFill>
            <a:schemeClr val="tx1"/>
          </a:solidFill>
          <a:latin typeface="Arial"/>
          <a:ea typeface="ヒラギノ角ゴ Pro W3" pitchFamily="-106" charset="-128"/>
          <a:cs typeface="ヒラギノ角ゴ Pro W3" pitchFamily="47" charset="-128"/>
        </a:defRPr>
      </a:lvl1pPr>
      <a:lvl2pPr marL="742950" indent="-285750" algn="l" defTabSz="457200" rtl="0" eaLnBrk="1" fontAlgn="base" hangingPunct="1">
        <a:lnSpc>
          <a:spcPct val="120000"/>
        </a:lnSpc>
        <a:spcBef>
          <a:spcPct val="20000"/>
        </a:spcBef>
        <a:spcAft>
          <a:spcPct val="0"/>
        </a:spcAft>
        <a:buClr>
          <a:srgbClr val="A30E4A"/>
        </a:buClr>
        <a:buFont typeface="Arial" charset="0"/>
        <a:buChar char="•"/>
        <a:defRPr kern="1200">
          <a:solidFill>
            <a:schemeClr val="tx1"/>
          </a:solidFill>
          <a:latin typeface="Arial"/>
          <a:ea typeface="ヒラギノ角ゴ Pro W3" pitchFamily="-106" charset="-128"/>
          <a:cs typeface="ヒラギノ角ゴ Pro W3" pitchFamily="47" charset="-128"/>
        </a:defRPr>
      </a:lvl2pPr>
      <a:lvl3pPr marL="1143000" indent="-228600" algn="l" defTabSz="457200" rtl="0" eaLnBrk="1" fontAlgn="base" hangingPunct="1">
        <a:lnSpc>
          <a:spcPct val="130000"/>
        </a:lnSpc>
        <a:spcBef>
          <a:spcPct val="20000"/>
        </a:spcBef>
        <a:spcAft>
          <a:spcPct val="0"/>
        </a:spcAft>
        <a:buClr>
          <a:srgbClr val="A30E4A"/>
        </a:buClr>
        <a:buFont typeface="Courier New" pitchFamily="49" charset="0"/>
        <a:buChar char="o"/>
        <a:defRPr sz="1600" kern="1200">
          <a:solidFill>
            <a:schemeClr val="tx1"/>
          </a:solidFill>
          <a:latin typeface="Arial"/>
          <a:ea typeface="ヒラギノ角ゴ Pro W3" pitchFamily="-106" charset="-128"/>
          <a:cs typeface="ヒラギノ角ゴ Pro W3" pitchFamily="47" charset="-128"/>
        </a:defRPr>
      </a:lvl3pPr>
      <a:lvl4pPr marL="1562100" indent="-228600" algn="l" defTabSz="457200" rtl="0" eaLnBrk="1" fontAlgn="base" hangingPunct="1">
        <a:lnSpc>
          <a:spcPct val="110000"/>
        </a:lnSpc>
        <a:spcBef>
          <a:spcPct val="20000"/>
        </a:spcBef>
        <a:spcAft>
          <a:spcPct val="0"/>
        </a:spcAft>
        <a:buFont typeface="Arial" charset="0"/>
        <a:buChar char="–"/>
        <a:defRPr sz="1200" kern="1200">
          <a:solidFill>
            <a:schemeClr val="tx1"/>
          </a:solidFill>
          <a:latin typeface="Arial"/>
          <a:ea typeface="ヒラギノ角ゴ Pro W3" pitchFamily="-106" charset="-128"/>
          <a:cs typeface="ヒラギノ角ゴ Pro W3" pitchFamily="47" charset="-128"/>
        </a:defRPr>
      </a:lvl4pPr>
      <a:lvl5pPr marL="1981200" indent="-228600" algn="l" defTabSz="457200" rtl="0" eaLnBrk="1" fontAlgn="base" hangingPunct="1">
        <a:lnSpc>
          <a:spcPct val="120000"/>
        </a:lnSpc>
        <a:spcBef>
          <a:spcPct val="20000"/>
        </a:spcBef>
        <a:spcAft>
          <a:spcPct val="0"/>
        </a:spcAft>
        <a:buFont typeface="Arial" charset="0"/>
        <a:buChar char="»"/>
        <a:defRPr sz="1000" kern="1200">
          <a:solidFill>
            <a:schemeClr val="tx1"/>
          </a:solidFill>
          <a:latin typeface="Arial"/>
          <a:ea typeface="ヒラギノ角ゴ Pro W3" pitchFamily="-106" charset="-128"/>
          <a:cs typeface="ヒラギノ角ゴ Pro W3" pitchFamily="47"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0BDA8-51BC-4F3E-9262-EA1707BB9385}" type="datetimeFigureOut">
              <a:rPr lang="de-DE" smtClean="0"/>
              <a:pPr/>
              <a:t>21.11.2014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C5985-0420-4950-8FCD-9DBE63EE576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ab.de/"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hyperlink" Target="http://pictures.doccheck.com/de/photo/6753/size/m"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hyperlink" Target="http://flexikon.doccheck.com/Trachea"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javascript:%20close()" TargetMode="Externa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javascript:%20close()"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klinikum-nuernberg.de/DE/ueber_uns/rundgang_klinikum/rundgang_op/760_op.jpg"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digab.de/"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75.jpeg"/><Relationship Id="rId4" Type="http://schemas.openxmlformats.org/officeDocument/2006/relationships/image" Target="../media/image74.jpeg"/></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8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ctrTitle"/>
          </p:nvPr>
        </p:nvSpPr>
        <p:spPr/>
        <p:txBody>
          <a:bodyPr>
            <a:normAutofit/>
          </a:bodyPr>
          <a:lstStyle/>
          <a:p>
            <a:r>
              <a:rPr lang="de-DE" dirty="0" smtClean="0"/>
              <a:t>Basiskurs „Pflegefachkraft für außerklinische Beatmung“</a:t>
            </a:r>
            <a:endParaRPr lang="de-DE" dirty="0"/>
          </a:p>
        </p:txBody>
      </p:sp>
      <p:sp>
        <p:nvSpPr>
          <p:cNvPr id="3" name="Untertitel 2"/>
          <p:cNvSpPr>
            <a:spLocks noGrp="1"/>
          </p:cNvSpPr>
          <p:nvPr>
            <p:ph type="subTitle" idx="1"/>
          </p:nvPr>
        </p:nvSpPr>
        <p:spPr/>
        <p:txBody>
          <a:bodyPr/>
          <a:lstStyle/>
          <a:p>
            <a:endParaRPr lang="de-DE" dirty="0"/>
          </a:p>
        </p:txBody>
      </p:sp>
      <p:pic>
        <p:nvPicPr>
          <p:cNvPr id="3074" name="Picture 2" descr="DIGAB Logo">
            <a:hlinkClick r:id="rId3"/>
          </p:cNvPr>
          <p:cNvPicPr>
            <a:picLocks noChangeAspect="1" noChangeArrowheads="1"/>
          </p:cNvPicPr>
          <p:nvPr/>
        </p:nvPicPr>
        <p:blipFill>
          <a:blip r:embed="rId4" cstate="print"/>
          <a:srcRect/>
          <a:stretch>
            <a:fillRect/>
          </a:stretch>
        </p:blipFill>
        <p:spPr bwMode="auto">
          <a:xfrm>
            <a:off x="2339752" y="3933056"/>
            <a:ext cx="4495630" cy="158417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Schematische Darstellung</a:t>
            </a:r>
            <a:endParaRPr lang="de-DE" dirty="0"/>
          </a:p>
        </p:txBody>
      </p:sp>
      <p:sp>
        <p:nvSpPr>
          <p:cNvPr id="3" name="Inhaltsplatzhalter 2"/>
          <p:cNvSpPr>
            <a:spLocks noGrp="1"/>
          </p:cNvSpPr>
          <p:nvPr>
            <p:ph idx="1"/>
          </p:nvPr>
        </p:nvSpPr>
        <p:spPr/>
        <p:txBody>
          <a:bodyPr/>
          <a:lstStyle/>
          <a:p>
            <a:pPr>
              <a:buNone/>
            </a:pPr>
            <a:endParaRPr lang="de-DE" dirty="0"/>
          </a:p>
        </p:txBody>
      </p:sp>
      <p:pic>
        <p:nvPicPr>
          <p:cNvPr id="53250" name="Picture 2" descr="Platzierung eines Endotrachealtubus">
            <a:hlinkClick r:id="rId3"/>
          </p:cNvPr>
          <p:cNvPicPr>
            <a:picLocks noChangeAspect="1" noChangeArrowheads="1"/>
          </p:cNvPicPr>
          <p:nvPr/>
        </p:nvPicPr>
        <p:blipFill>
          <a:blip r:embed="rId4" cstate="print"/>
          <a:srcRect/>
          <a:stretch>
            <a:fillRect/>
          </a:stretch>
        </p:blipFill>
        <p:spPr bwMode="auto">
          <a:xfrm>
            <a:off x="539552" y="1556792"/>
            <a:ext cx="5715000" cy="3448051"/>
          </a:xfrm>
          <a:prstGeom prst="rect">
            <a:avLst/>
          </a:prstGeom>
          <a:noFill/>
        </p:spPr>
      </p:pic>
      <p:sp>
        <p:nvSpPr>
          <p:cNvPr id="5" name="Flussdiagramm: Prozess 4"/>
          <p:cNvSpPr/>
          <p:nvPr/>
        </p:nvSpPr>
        <p:spPr>
          <a:xfrm>
            <a:off x="539552" y="5085184"/>
            <a:ext cx="8208912" cy="1224136"/>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Schema eines Endotrachealtubus (blau, </a:t>
            </a:r>
            <a:r>
              <a:rPr lang="de-DE" b="1" dirty="0" smtClean="0"/>
              <a:t>A</a:t>
            </a:r>
            <a:r>
              <a:rPr lang="de-DE" dirty="0" smtClean="0"/>
              <a:t>; </a:t>
            </a:r>
            <a:r>
              <a:rPr lang="de-DE" dirty="0" err="1" smtClean="0"/>
              <a:t>Cuffleitung</a:t>
            </a:r>
            <a:r>
              <a:rPr lang="de-DE" dirty="0" smtClean="0"/>
              <a:t> </a:t>
            </a:r>
            <a:r>
              <a:rPr lang="de-DE" b="1" dirty="0" smtClean="0"/>
              <a:t>B</a:t>
            </a:r>
            <a:r>
              <a:rPr lang="de-DE" dirty="0" smtClean="0"/>
              <a:t>), der in der </a:t>
            </a:r>
            <a:r>
              <a:rPr lang="de-DE" dirty="0" smtClean="0">
                <a:hlinkClick r:id="rId5"/>
              </a:rPr>
              <a:t>Luftröhre</a:t>
            </a:r>
            <a:r>
              <a:rPr lang="de-DE" dirty="0" smtClean="0"/>
              <a:t> (Trachea, </a:t>
            </a:r>
            <a:r>
              <a:rPr lang="de-DE" b="1" dirty="0" smtClean="0"/>
              <a:t>C</a:t>
            </a:r>
            <a:r>
              <a:rPr lang="de-DE" dirty="0" smtClean="0"/>
              <a:t>) liegt. </a:t>
            </a:r>
            <a:r>
              <a:rPr lang="de-DE" b="1" dirty="0" smtClean="0"/>
              <a:t>D</a:t>
            </a:r>
            <a:r>
              <a:rPr lang="de-DE" dirty="0" smtClean="0"/>
              <a:t>: Speiseröhre (Ösophagus)</a:t>
            </a:r>
            <a:br>
              <a:rPr lang="de-DE" dirty="0" smtClean="0"/>
            </a:br>
            <a:r>
              <a:rPr lang="de-DE" dirty="0" smtClean="0"/>
              <a:t/>
            </a:r>
            <a:br>
              <a:rPr lang="de-DE" dirty="0" smtClean="0"/>
            </a:b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3250"/>
                                        </p:tgtEl>
                                        <p:attrNameLst>
                                          <p:attrName>style.visibility</p:attrName>
                                        </p:attrNameLst>
                                      </p:cBhvr>
                                      <p:to>
                                        <p:strVal val="visible"/>
                                      </p:to>
                                    </p:set>
                                    <p:anim calcmode="lin" valueType="num">
                                      <p:cBhvr>
                                        <p:cTn id="12" dur="1000" fill="hold"/>
                                        <p:tgtEl>
                                          <p:spTgt spid="53250"/>
                                        </p:tgtEl>
                                        <p:attrNameLst>
                                          <p:attrName>ppt_w</p:attrName>
                                        </p:attrNameLst>
                                      </p:cBhvr>
                                      <p:tavLst>
                                        <p:tav tm="0">
                                          <p:val>
                                            <p:strVal val="#ppt_w*0.70"/>
                                          </p:val>
                                        </p:tav>
                                        <p:tav tm="100000">
                                          <p:val>
                                            <p:strVal val="#ppt_w"/>
                                          </p:val>
                                        </p:tav>
                                      </p:tavLst>
                                    </p:anim>
                                    <p:anim calcmode="lin" valueType="num">
                                      <p:cBhvr>
                                        <p:cTn id="13" dur="1000" fill="hold"/>
                                        <p:tgtEl>
                                          <p:spTgt spid="53250"/>
                                        </p:tgtEl>
                                        <p:attrNameLst>
                                          <p:attrName>ppt_h</p:attrName>
                                        </p:attrNameLst>
                                      </p:cBhvr>
                                      <p:tavLst>
                                        <p:tav tm="0">
                                          <p:val>
                                            <p:strVal val="#ppt_h"/>
                                          </p:val>
                                        </p:tav>
                                        <p:tav tm="100000">
                                          <p:val>
                                            <p:strVal val="#ppt_h"/>
                                          </p:val>
                                        </p:tav>
                                      </p:tavLst>
                                    </p:anim>
                                    <p:animEffect transition="in" filter="fade">
                                      <p:cBhvr>
                                        <p:cTn id="14" dur="1000"/>
                                        <p:tgtEl>
                                          <p:spTgt spid="5325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Der Endotrachealtubus</a:t>
            </a:r>
            <a:endParaRPr lang="de-DE" dirty="0"/>
          </a:p>
        </p:txBody>
      </p:sp>
      <p:sp>
        <p:nvSpPr>
          <p:cNvPr id="3" name="Inhaltsplatzhalter 2"/>
          <p:cNvSpPr>
            <a:spLocks noGrp="1"/>
          </p:cNvSpPr>
          <p:nvPr>
            <p:ph idx="1"/>
          </p:nvPr>
        </p:nvSpPr>
        <p:spPr/>
        <p:txBody>
          <a:bodyPr/>
          <a:lstStyle/>
          <a:p>
            <a:r>
              <a:rPr lang="de-DE" dirty="0" err="1" smtClean="0"/>
              <a:t>Endotrachealtuben</a:t>
            </a:r>
            <a:r>
              <a:rPr lang="de-DE" dirty="0" smtClean="0"/>
              <a:t> gibt es in verschiedenen Größen und Typen. </a:t>
            </a:r>
          </a:p>
          <a:p>
            <a:pPr>
              <a:buNone/>
            </a:pPr>
            <a:endParaRPr lang="de-DE" dirty="0"/>
          </a:p>
        </p:txBody>
      </p:sp>
      <p:pic>
        <p:nvPicPr>
          <p:cNvPr id="1026" name="Picture 2" descr="Bild klicken, um Fenster zu schließen">
            <a:hlinkClick r:id="rId3"/>
          </p:cNvPr>
          <p:cNvPicPr>
            <a:picLocks noChangeAspect="1" noChangeArrowheads="1"/>
          </p:cNvPicPr>
          <p:nvPr/>
        </p:nvPicPr>
        <p:blipFill>
          <a:blip r:embed="rId4" cstate="print"/>
          <a:srcRect/>
          <a:stretch>
            <a:fillRect/>
          </a:stretch>
        </p:blipFill>
        <p:spPr bwMode="auto">
          <a:xfrm>
            <a:off x="5138869" y="2780928"/>
            <a:ext cx="4005131" cy="3003848"/>
          </a:xfrm>
          <a:prstGeom prst="rect">
            <a:avLst/>
          </a:prstGeom>
          <a:noFill/>
        </p:spPr>
      </p:pic>
      <p:pic>
        <p:nvPicPr>
          <p:cNvPr id="1028" name="Picture 4" descr="Bild klicken, um Fenster zu schließen">
            <a:hlinkClick r:id="rId3"/>
          </p:cNvPr>
          <p:cNvPicPr>
            <a:picLocks noChangeAspect="1" noChangeArrowheads="1"/>
          </p:cNvPicPr>
          <p:nvPr/>
        </p:nvPicPr>
        <p:blipFill>
          <a:blip r:embed="rId5" cstate="print"/>
          <a:srcRect/>
          <a:stretch>
            <a:fillRect/>
          </a:stretch>
        </p:blipFill>
        <p:spPr bwMode="auto">
          <a:xfrm>
            <a:off x="720080" y="2780928"/>
            <a:ext cx="4320480" cy="3240360"/>
          </a:xfrm>
          <a:prstGeom prst="rect">
            <a:avLst/>
          </a:prstGeom>
          <a:noFill/>
        </p:spPr>
      </p:pic>
      <p:sp>
        <p:nvSpPr>
          <p:cNvPr id="9" name="Rechteck 8"/>
          <p:cNvSpPr/>
          <p:nvPr/>
        </p:nvSpPr>
        <p:spPr>
          <a:xfrm>
            <a:off x="1043608" y="5858508"/>
            <a:ext cx="3672408" cy="81085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Woodbridge-</a:t>
            </a:r>
            <a:r>
              <a:rPr lang="de-DE" dirty="0" err="1" smtClean="0"/>
              <a:t>Tubus</a:t>
            </a:r>
            <a:r>
              <a:rPr lang="de-DE" dirty="0" smtClean="0"/>
              <a:t> mit Spirale die das abknicken verhindert</a:t>
            </a:r>
            <a:endParaRPr lang="de-DE" dirty="0"/>
          </a:p>
        </p:txBody>
      </p:sp>
      <p:sp>
        <p:nvSpPr>
          <p:cNvPr id="10" name="Rechteck 9"/>
          <p:cNvSpPr/>
          <p:nvPr/>
        </p:nvSpPr>
        <p:spPr>
          <a:xfrm>
            <a:off x="5940152" y="5661248"/>
            <a:ext cx="2520280" cy="9361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Magill-Tubus</a:t>
            </a:r>
            <a:r>
              <a:rPr lang="de-DE" dirty="0" smtClean="0"/>
              <a:t> mit Cuff. Der gängigste </a:t>
            </a:r>
            <a:r>
              <a:rPr lang="de-DE" dirty="0" err="1" smtClean="0"/>
              <a:t>Tubus</a:t>
            </a:r>
            <a:endParaRPr lang="de-DE" dirty="0"/>
          </a:p>
        </p:txBody>
      </p:sp>
      <p:pic>
        <p:nvPicPr>
          <p:cNvPr id="65538" name="Picture 2" descr="http://www.medi-learn.de/cartoons/4images/data/media/12/572er.jpg"/>
          <p:cNvPicPr>
            <a:picLocks noChangeAspect="1" noChangeArrowheads="1"/>
          </p:cNvPicPr>
          <p:nvPr/>
        </p:nvPicPr>
        <p:blipFill>
          <a:blip r:embed="rId6" cstate="print"/>
          <a:srcRect/>
          <a:stretch>
            <a:fillRect/>
          </a:stretch>
        </p:blipFill>
        <p:spPr bwMode="auto">
          <a:xfrm>
            <a:off x="2843808" y="2780928"/>
            <a:ext cx="3672408" cy="436282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5538"/>
                                        </p:tgtEl>
                                        <p:attrNameLst>
                                          <p:attrName>style.visibility</p:attrName>
                                        </p:attrNameLst>
                                      </p:cBhvr>
                                      <p:to>
                                        <p:strVal val="visible"/>
                                      </p:to>
                                    </p:set>
                                    <p:anim calcmode="lin" valueType="num">
                                      <p:cBhvr>
                                        <p:cTn id="12" dur="1000" fill="hold"/>
                                        <p:tgtEl>
                                          <p:spTgt spid="65538"/>
                                        </p:tgtEl>
                                        <p:attrNameLst>
                                          <p:attrName>ppt_w</p:attrName>
                                        </p:attrNameLst>
                                      </p:cBhvr>
                                      <p:tavLst>
                                        <p:tav tm="0">
                                          <p:val>
                                            <p:strVal val="#ppt_w*0.70"/>
                                          </p:val>
                                        </p:tav>
                                        <p:tav tm="100000">
                                          <p:val>
                                            <p:strVal val="#ppt_w"/>
                                          </p:val>
                                        </p:tav>
                                      </p:tavLst>
                                    </p:anim>
                                    <p:anim calcmode="lin" valueType="num">
                                      <p:cBhvr>
                                        <p:cTn id="13" dur="1000" fill="hold"/>
                                        <p:tgtEl>
                                          <p:spTgt spid="65538"/>
                                        </p:tgtEl>
                                        <p:attrNameLst>
                                          <p:attrName>ppt_h</p:attrName>
                                        </p:attrNameLst>
                                      </p:cBhvr>
                                      <p:tavLst>
                                        <p:tav tm="0">
                                          <p:val>
                                            <p:strVal val="#ppt_h"/>
                                          </p:val>
                                        </p:tav>
                                        <p:tav tm="100000">
                                          <p:val>
                                            <p:strVal val="#ppt_h"/>
                                          </p:val>
                                        </p:tav>
                                      </p:tavLst>
                                    </p:anim>
                                    <p:animEffect transition="in" filter="fade">
                                      <p:cBhvr>
                                        <p:cTn id="14" dur="1000"/>
                                        <p:tgtEl>
                                          <p:spTgt spid="6553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nodeType="clickEffect">
                                  <p:stCondLst>
                                    <p:cond delay="0"/>
                                  </p:stCondLst>
                                  <p:childTnLst>
                                    <p:animEffect transition="out" filter="checkerboard(across)">
                                      <p:cBhvr>
                                        <p:cTn id="18" dur="500"/>
                                        <p:tgtEl>
                                          <p:spTgt spid="65538"/>
                                        </p:tgtEl>
                                      </p:cBhvr>
                                    </p:animEffect>
                                    <p:set>
                                      <p:cBhvr>
                                        <p:cTn id="19" dur="1" fill="hold">
                                          <p:stCondLst>
                                            <p:cond delay="499"/>
                                          </p:stCondLst>
                                        </p:cTn>
                                        <p:tgtEl>
                                          <p:spTgt spid="65538"/>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ppt_x"/>
                                          </p:val>
                                        </p:tav>
                                        <p:tav tm="100000">
                                          <p:val>
                                            <p:strVal val="#ppt_x"/>
                                          </p:val>
                                        </p:tav>
                                      </p:tavLst>
                                    </p:anim>
                                    <p:anim calcmode="lin" valueType="num">
                                      <p:cBhvr additive="base">
                                        <p:cTn id="24" dur="500" fill="hold"/>
                                        <p:tgtEl>
                                          <p:spTgt spid="102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5"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par>
                          <p:cTn id="31" fill="hold">
                            <p:stCondLst>
                              <p:cond delay="2000"/>
                            </p:stCondLst>
                            <p:childTnLst>
                              <p:par>
                                <p:cTn id="32" presetID="2" presetClass="entr" presetSubtype="4" fill="hold" nodeType="afterEffect">
                                  <p:stCondLst>
                                    <p:cond delay="1000"/>
                                  </p:stCondLst>
                                  <p:childTnLst>
                                    <p:set>
                                      <p:cBhvr>
                                        <p:cTn id="33" dur="1" fill="hold">
                                          <p:stCondLst>
                                            <p:cond delay="0"/>
                                          </p:stCondLst>
                                        </p:cTn>
                                        <p:tgtEl>
                                          <p:spTgt spid="1026"/>
                                        </p:tgtEl>
                                        <p:attrNameLst>
                                          <p:attrName>style.visibility</p:attrName>
                                        </p:attrNameLst>
                                      </p:cBhvr>
                                      <p:to>
                                        <p:strVal val="visible"/>
                                      </p:to>
                                    </p:set>
                                    <p:anim calcmode="lin" valueType="num">
                                      <p:cBhvr additive="base">
                                        <p:cTn id="34" dur="500" fill="hold"/>
                                        <p:tgtEl>
                                          <p:spTgt spid="1026"/>
                                        </p:tgtEl>
                                        <p:attrNameLst>
                                          <p:attrName>ppt_x</p:attrName>
                                        </p:attrNameLst>
                                      </p:cBhvr>
                                      <p:tavLst>
                                        <p:tav tm="0">
                                          <p:val>
                                            <p:strVal val="#ppt_x"/>
                                          </p:val>
                                        </p:tav>
                                        <p:tav tm="100000">
                                          <p:val>
                                            <p:strVal val="#ppt_x"/>
                                          </p:val>
                                        </p:tav>
                                      </p:tavLst>
                                    </p:anim>
                                    <p:anim calcmode="lin" valueType="num">
                                      <p:cBhvr additive="base">
                                        <p:cTn id="35" dur="500" fill="hold"/>
                                        <p:tgtEl>
                                          <p:spTgt spid="1026"/>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55"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Der Endotrachealtubus</a:t>
            </a:r>
            <a:endParaRPr lang="de-DE" dirty="0"/>
          </a:p>
        </p:txBody>
      </p:sp>
      <p:sp>
        <p:nvSpPr>
          <p:cNvPr id="3" name="Inhaltsplatzhalter 2"/>
          <p:cNvSpPr>
            <a:spLocks noGrp="1"/>
          </p:cNvSpPr>
          <p:nvPr>
            <p:ph idx="1"/>
          </p:nvPr>
        </p:nvSpPr>
        <p:spPr/>
        <p:txBody>
          <a:bodyPr/>
          <a:lstStyle/>
          <a:p>
            <a:r>
              <a:rPr lang="de-DE" dirty="0" err="1" smtClean="0"/>
              <a:t>Endotrachealtuben</a:t>
            </a:r>
            <a:r>
              <a:rPr lang="de-DE" dirty="0" smtClean="0"/>
              <a:t> gibt es in verschiedenen Größen und Typen. </a:t>
            </a:r>
          </a:p>
          <a:p>
            <a:pPr>
              <a:buNone/>
            </a:pPr>
            <a:endParaRPr lang="de-DE" dirty="0"/>
          </a:p>
        </p:txBody>
      </p:sp>
      <p:sp>
        <p:nvSpPr>
          <p:cNvPr id="9" name="Rechteck 8"/>
          <p:cNvSpPr/>
          <p:nvPr/>
        </p:nvSpPr>
        <p:spPr>
          <a:xfrm>
            <a:off x="899592" y="5805264"/>
            <a:ext cx="3672408" cy="81085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a:t>
            </a:r>
            <a:r>
              <a:rPr lang="de-DE" dirty="0" err="1" smtClean="0"/>
              <a:t>Magill-Tubus</a:t>
            </a:r>
            <a:r>
              <a:rPr lang="de-DE" dirty="0" smtClean="0"/>
              <a:t> ohne Cuff wird bei Kleinkindern verwendet.</a:t>
            </a:r>
            <a:endParaRPr lang="de-DE" dirty="0"/>
          </a:p>
        </p:txBody>
      </p:sp>
      <p:sp>
        <p:nvSpPr>
          <p:cNvPr id="10" name="Rechteck 9"/>
          <p:cNvSpPr/>
          <p:nvPr/>
        </p:nvSpPr>
        <p:spPr>
          <a:xfrm>
            <a:off x="4860032" y="5661248"/>
            <a:ext cx="4032448" cy="9361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a:t>
            </a:r>
            <a:r>
              <a:rPr lang="de-DE" dirty="0" err="1" smtClean="0"/>
              <a:t>Doppellumen-Tubus</a:t>
            </a:r>
            <a:r>
              <a:rPr lang="de-DE" dirty="0" smtClean="0"/>
              <a:t> besitzt 2 </a:t>
            </a:r>
            <a:r>
              <a:rPr lang="de-DE" dirty="0" err="1" smtClean="0"/>
              <a:t>Tubusmanschetten</a:t>
            </a:r>
            <a:r>
              <a:rPr lang="de-DE" dirty="0" smtClean="0"/>
              <a:t> und 2 </a:t>
            </a:r>
            <a:r>
              <a:rPr lang="de-DE" dirty="0" err="1" smtClean="0"/>
              <a:t>Lumen</a:t>
            </a:r>
            <a:r>
              <a:rPr lang="de-DE" dirty="0" smtClean="0"/>
              <a:t> zur Seitengetrennten Beatmung</a:t>
            </a:r>
            <a:endParaRPr lang="de-DE" dirty="0"/>
          </a:p>
        </p:txBody>
      </p:sp>
      <p:pic>
        <p:nvPicPr>
          <p:cNvPr id="70658" name="Picture 2" descr="Bild klicken, um Fenster zu schließen">
            <a:hlinkClick r:id="rId3"/>
          </p:cNvPr>
          <p:cNvPicPr>
            <a:picLocks noChangeAspect="1" noChangeArrowheads="1"/>
          </p:cNvPicPr>
          <p:nvPr/>
        </p:nvPicPr>
        <p:blipFill>
          <a:blip r:embed="rId4" cstate="print"/>
          <a:srcRect/>
          <a:stretch>
            <a:fillRect/>
          </a:stretch>
        </p:blipFill>
        <p:spPr bwMode="auto">
          <a:xfrm>
            <a:off x="827583" y="2708920"/>
            <a:ext cx="3840427" cy="2880320"/>
          </a:xfrm>
          <a:prstGeom prst="rect">
            <a:avLst/>
          </a:prstGeom>
          <a:noFill/>
        </p:spPr>
      </p:pic>
      <p:pic>
        <p:nvPicPr>
          <p:cNvPr id="70660" name="Picture 4" descr="http://www.health-tec.de/res/files/product/object1763/pictures/file8358/l.jpg"/>
          <p:cNvPicPr>
            <a:picLocks noChangeAspect="1" noChangeArrowheads="1"/>
          </p:cNvPicPr>
          <p:nvPr/>
        </p:nvPicPr>
        <p:blipFill>
          <a:blip r:embed="rId5" cstate="print"/>
          <a:srcRect/>
          <a:stretch>
            <a:fillRect/>
          </a:stretch>
        </p:blipFill>
        <p:spPr bwMode="auto">
          <a:xfrm>
            <a:off x="4860032" y="2996952"/>
            <a:ext cx="4078329" cy="230425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500"/>
                            </p:stCondLst>
                            <p:childTnLst>
                              <p:par>
                                <p:cTn id="16" presetID="2" presetClass="entr" presetSubtype="4" fill="hold" nodeType="afterEffect">
                                  <p:stCondLst>
                                    <p:cond delay="1000"/>
                                  </p:stCondLst>
                                  <p:childTnLst>
                                    <p:set>
                                      <p:cBhvr>
                                        <p:cTn id="17" dur="1" fill="hold">
                                          <p:stCondLst>
                                            <p:cond delay="0"/>
                                          </p:stCondLst>
                                        </p:cTn>
                                        <p:tgtEl>
                                          <p:spTgt spid="70660"/>
                                        </p:tgtEl>
                                        <p:attrNameLst>
                                          <p:attrName>style.visibility</p:attrName>
                                        </p:attrNameLst>
                                      </p:cBhvr>
                                      <p:to>
                                        <p:strVal val="visible"/>
                                      </p:to>
                                    </p:set>
                                    <p:anim calcmode="lin" valueType="num">
                                      <p:cBhvr additive="base">
                                        <p:cTn id="18" dur="500" fill="hold"/>
                                        <p:tgtEl>
                                          <p:spTgt spid="70660"/>
                                        </p:tgtEl>
                                        <p:attrNameLst>
                                          <p:attrName>ppt_x</p:attrName>
                                        </p:attrNameLst>
                                      </p:cBhvr>
                                      <p:tavLst>
                                        <p:tav tm="0">
                                          <p:val>
                                            <p:strVal val="#ppt_x"/>
                                          </p:val>
                                        </p:tav>
                                        <p:tav tm="100000">
                                          <p:val>
                                            <p:strVal val="#ppt_x"/>
                                          </p:val>
                                        </p:tav>
                                      </p:tavLst>
                                    </p:anim>
                                    <p:anim calcmode="lin" valueType="num">
                                      <p:cBhvr additive="base">
                                        <p:cTn id="19" dur="500" fill="hold"/>
                                        <p:tgtEl>
                                          <p:spTgt spid="70660"/>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Der Endotrachealtubus</a:t>
            </a:r>
            <a:endParaRPr lang="de-DE" dirty="0"/>
          </a:p>
        </p:txBody>
      </p:sp>
      <p:sp>
        <p:nvSpPr>
          <p:cNvPr id="3" name="Inhaltsplatzhalter 2"/>
          <p:cNvSpPr>
            <a:spLocks noGrp="1"/>
          </p:cNvSpPr>
          <p:nvPr>
            <p:ph idx="1"/>
          </p:nvPr>
        </p:nvSpPr>
        <p:spPr/>
        <p:txBody>
          <a:bodyPr>
            <a:normAutofit lnSpcReduction="10000"/>
          </a:bodyPr>
          <a:lstStyle/>
          <a:p>
            <a:r>
              <a:rPr lang="de-DE" dirty="0" smtClean="0"/>
              <a:t>Der Endotrachealtubus wird zur elektiven Intubation bei geplanten oder ungeplanten </a:t>
            </a:r>
            <a:r>
              <a:rPr lang="de-DE" dirty="0" err="1" smtClean="0"/>
              <a:t>OP`s</a:t>
            </a:r>
            <a:r>
              <a:rPr lang="de-DE" dirty="0" smtClean="0"/>
              <a:t> zur Beatmung eingesetzt</a:t>
            </a:r>
          </a:p>
          <a:p>
            <a:r>
              <a:rPr lang="de-DE" dirty="0" smtClean="0"/>
              <a:t>Auch im Notfall ist der Endotrachealtubus bei Ateminsuffizienz der Beatmungszugang erster Wahl</a:t>
            </a:r>
          </a:p>
          <a:p>
            <a:r>
              <a:rPr lang="de-DE" dirty="0" smtClean="0"/>
              <a:t>Für Langzeitbeatmungen in der </a:t>
            </a:r>
            <a:r>
              <a:rPr lang="de-DE" dirty="0" err="1" smtClean="0"/>
              <a:t>Intensivmed</a:t>
            </a:r>
            <a:r>
              <a:rPr lang="de-DE" dirty="0" smtClean="0"/>
              <a:t>. oder Dauerbeatmungen in der </a:t>
            </a:r>
            <a:r>
              <a:rPr lang="de-DE" dirty="0" err="1" smtClean="0"/>
              <a:t>häusl</a:t>
            </a:r>
            <a:r>
              <a:rPr lang="de-DE" dirty="0" smtClean="0"/>
              <a:t>. Pflege ist der Endotrachealtubus nicht geeignet</a:t>
            </a:r>
          </a:p>
          <a:p>
            <a:endParaRPr lang="de-DE" dirty="0" smtClean="0"/>
          </a:p>
          <a:p>
            <a:pPr>
              <a:buNone/>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Die </a:t>
            </a:r>
            <a:r>
              <a:rPr lang="de-DE" dirty="0" err="1" smtClean="0"/>
              <a:t>Tubusmanschette</a:t>
            </a:r>
            <a:r>
              <a:rPr lang="de-DE" dirty="0" smtClean="0"/>
              <a:t> (Cuff)</a:t>
            </a:r>
            <a:endParaRPr lang="de-DE" dirty="0"/>
          </a:p>
        </p:txBody>
      </p:sp>
      <p:sp>
        <p:nvSpPr>
          <p:cNvPr id="3" name="Inhaltsplatzhalter 2"/>
          <p:cNvSpPr>
            <a:spLocks noGrp="1"/>
          </p:cNvSpPr>
          <p:nvPr>
            <p:ph idx="1"/>
          </p:nvPr>
        </p:nvSpPr>
        <p:spPr/>
        <p:txBody>
          <a:bodyPr>
            <a:normAutofit/>
          </a:bodyPr>
          <a:lstStyle/>
          <a:p>
            <a:pPr>
              <a:buNone/>
            </a:pPr>
            <a:endParaRPr lang="de-DE" dirty="0" smtClean="0"/>
          </a:p>
          <a:p>
            <a:pPr>
              <a:buNone/>
            </a:pPr>
            <a:endParaRPr lang="de-DE" dirty="0"/>
          </a:p>
        </p:txBody>
      </p:sp>
      <p:sp>
        <p:nvSpPr>
          <p:cNvPr id="5" name="Rechteck 4"/>
          <p:cNvSpPr/>
          <p:nvPr/>
        </p:nvSpPr>
        <p:spPr>
          <a:xfrm>
            <a:off x="467544" y="1340768"/>
            <a:ext cx="7992888" cy="115212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Die </a:t>
            </a:r>
            <a:r>
              <a:rPr lang="de-DE" dirty="0" err="1" smtClean="0"/>
              <a:t>Tubusmanschette</a:t>
            </a:r>
            <a:r>
              <a:rPr lang="de-DE" dirty="0" smtClean="0"/>
              <a:t> macht eine Überdruckbeatmung überhaupt möglich</a:t>
            </a:r>
          </a:p>
          <a:p>
            <a:endParaRPr lang="de-DE" dirty="0" smtClean="0"/>
          </a:p>
          <a:p>
            <a:pPr>
              <a:buFont typeface="Arial" pitchFamily="34" charset="0"/>
              <a:buChar char="•"/>
            </a:pPr>
            <a:r>
              <a:rPr lang="de-DE" dirty="0" smtClean="0"/>
              <a:t> Außerdem soll der Cuff größere Aspirationen vermeiden</a:t>
            </a:r>
            <a:endParaRPr lang="de-DE" dirty="0"/>
          </a:p>
        </p:txBody>
      </p:sp>
      <p:sp>
        <p:nvSpPr>
          <p:cNvPr id="6" name="Rechteck 5"/>
          <p:cNvSpPr/>
          <p:nvPr/>
        </p:nvSpPr>
        <p:spPr>
          <a:xfrm>
            <a:off x="467544" y="2636912"/>
            <a:ext cx="4752528" cy="1800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Der Druck im Cuff darf nicht zu hoch sein da es sonst zu Schleimhautschäden kommen kann. Er darf aber auch nicht zu niedrig sein da sonst Luft aus der Trachea entweicht</a:t>
            </a:r>
            <a:endParaRPr lang="de-DE" dirty="0"/>
          </a:p>
        </p:txBody>
      </p:sp>
      <p:pic>
        <p:nvPicPr>
          <p:cNvPr id="71682" name="Picture 2" descr="https://sp.yimg.com/ib/th?id=HN.607996970941417901&amp;pid=15.1&amp;P=0"/>
          <p:cNvPicPr>
            <a:picLocks noChangeAspect="1" noChangeArrowheads="1"/>
          </p:cNvPicPr>
          <p:nvPr/>
        </p:nvPicPr>
        <p:blipFill>
          <a:blip r:embed="rId3" cstate="print"/>
          <a:srcRect/>
          <a:stretch>
            <a:fillRect/>
          </a:stretch>
        </p:blipFill>
        <p:spPr bwMode="auto">
          <a:xfrm>
            <a:off x="5580112" y="4005064"/>
            <a:ext cx="3309433" cy="2636515"/>
          </a:xfrm>
          <a:prstGeom prst="rect">
            <a:avLst/>
          </a:prstGeom>
          <a:noFill/>
        </p:spPr>
      </p:pic>
      <p:sp>
        <p:nvSpPr>
          <p:cNvPr id="8" name="Rechteck 7"/>
          <p:cNvSpPr/>
          <p:nvPr/>
        </p:nvSpPr>
        <p:spPr>
          <a:xfrm>
            <a:off x="467544" y="4725144"/>
            <a:ext cx="4752528" cy="187220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Mit einem </a:t>
            </a:r>
            <a:r>
              <a:rPr lang="de-DE" dirty="0" err="1" smtClean="0"/>
              <a:t>Cuffdruckmesser</a:t>
            </a:r>
            <a:r>
              <a:rPr lang="de-DE" dirty="0" smtClean="0"/>
              <a:t> wird der Druck in dem Cuff gemessen. Er sollte zwischen 20 und 30 cm H2O liegen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5000"/>
                            </p:stCondLst>
                            <p:childTnLst>
                              <p:par>
                                <p:cTn id="23" presetID="55" presetClass="entr" presetSubtype="0" fill="hold" grpId="0" nodeType="afterEffect">
                                  <p:stCondLst>
                                    <p:cond delay="2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par>
                                <p:cTn id="28" presetID="2" presetClass="entr" presetSubtype="4" fill="hold" nodeType="withEffect">
                                  <p:stCondLst>
                                    <p:cond delay="2000"/>
                                  </p:stCondLst>
                                  <p:childTnLst>
                                    <p:set>
                                      <p:cBhvr>
                                        <p:cTn id="29" dur="1" fill="hold">
                                          <p:stCondLst>
                                            <p:cond delay="0"/>
                                          </p:stCondLst>
                                        </p:cTn>
                                        <p:tgtEl>
                                          <p:spTgt spid="71682"/>
                                        </p:tgtEl>
                                        <p:attrNameLst>
                                          <p:attrName>style.visibility</p:attrName>
                                        </p:attrNameLst>
                                      </p:cBhvr>
                                      <p:to>
                                        <p:strVal val="visible"/>
                                      </p:to>
                                    </p:set>
                                    <p:anim calcmode="lin" valueType="num">
                                      <p:cBhvr additive="base">
                                        <p:cTn id="30" dur="500" fill="hold"/>
                                        <p:tgtEl>
                                          <p:spTgt spid="71682"/>
                                        </p:tgtEl>
                                        <p:attrNameLst>
                                          <p:attrName>ppt_x</p:attrName>
                                        </p:attrNameLst>
                                      </p:cBhvr>
                                      <p:tavLst>
                                        <p:tav tm="0">
                                          <p:val>
                                            <p:strVal val="#ppt_x"/>
                                          </p:val>
                                        </p:tav>
                                        <p:tav tm="100000">
                                          <p:val>
                                            <p:strVal val="#ppt_x"/>
                                          </p:val>
                                        </p:tav>
                                      </p:tavLst>
                                    </p:anim>
                                    <p:anim calcmode="lin" valueType="num">
                                      <p:cBhvr additive="base">
                                        <p:cTn id="31"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Komplikationen die durch einen </a:t>
            </a:r>
            <a:r>
              <a:rPr lang="de-DE" dirty="0" err="1" smtClean="0"/>
              <a:t>Tubus</a:t>
            </a:r>
            <a:r>
              <a:rPr lang="de-DE" dirty="0" smtClean="0"/>
              <a:t> auftreten können</a:t>
            </a:r>
            <a:endParaRPr lang="de-DE" dirty="0"/>
          </a:p>
        </p:txBody>
      </p:sp>
      <p:sp>
        <p:nvSpPr>
          <p:cNvPr id="3" name="Inhaltsplatzhalter 2"/>
          <p:cNvSpPr>
            <a:spLocks noGrp="1"/>
          </p:cNvSpPr>
          <p:nvPr>
            <p:ph idx="1"/>
          </p:nvPr>
        </p:nvSpPr>
        <p:spPr/>
        <p:txBody>
          <a:bodyPr/>
          <a:lstStyle/>
          <a:p>
            <a:r>
              <a:rPr lang="de-DE" dirty="0" smtClean="0"/>
              <a:t>Schleimhauschäden</a:t>
            </a:r>
          </a:p>
          <a:p>
            <a:r>
              <a:rPr lang="de-DE" dirty="0" smtClean="0"/>
              <a:t>Quetschung der Lippe </a:t>
            </a:r>
          </a:p>
          <a:p>
            <a:r>
              <a:rPr lang="de-DE" dirty="0" smtClean="0"/>
              <a:t>Verletzung der Stimmbänder</a:t>
            </a:r>
          </a:p>
          <a:p>
            <a:r>
              <a:rPr lang="de-DE" dirty="0" smtClean="0"/>
              <a:t>Einseitige Intubation</a:t>
            </a:r>
          </a:p>
          <a:p>
            <a:r>
              <a:rPr lang="de-DE" dirty="0" smtClean="0"/>
              <a:t>Auslösen von vegetativen Reflexen</a:t>
            </a:r>
          </a:p>
          <a:p>
            <a:r>
              <a:rPr lang="de-DE" dirty="0" err="1" smtClean="0"/>
              <a:t>Diskonektion</a:t>
            </a:r>
            <a:endParaRPr lang="de-DE" dirty="0" smtClean="0"/>
          </a:p>
          <a:p>
            <a:pPr>
              <a:buNone/>
            </a:pPr>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92164" name="Picture 4" descr="http://static.cosmiq.de/data/de/0c1/17/0c1179dc21ea178d914a371b1fcb4acf_1_orig.jpg"/>
          <p:cNvPicPr>
            <a:picLocks noChangeAspect="1" noChangeArrowheads="1"/>
          </p:cNvPicPr>
          <p:nvPr/>
        </p:nvPicPr>
        <p:blipFill>
          <a:blip r:embed="rId3" cstate="print"/>
          <a:srcRect/>
          <a:stretch>
            <a:fillRect/>
          </a:stretch>
        </p:blipFill>
        <p:spPr bwMode="auto">
          <a:xfrm>
            <a:off x="395536" y="1196752"/>
            <a:ext cx="4762500" cy="5210175"/>
          </a:xfrm>
          <a:prstGeom prst="rect">
            <a:avLst/>
          </a:prstGeom>
          <a:noFill/>
        </p:spPr>
      </p:pic>
      <p:pic>
        <p:nvPicPr>
          <p:cNvPr id="6" name="Picture 2" descr="C:\Users\Bert\Pictures\thCAV9AWOQ.jpg"/>
          <p:cNvPicPr>
            <a:picLocks noChangeAspect="1" noChangeArrowheads="1"/>
          </p:cNvPicPr>
          <p:nvPr/>
        </p:nvPicPr>
        <p:blipFill>
          <a:blip r:embed="rId4" cstate="print"/>
          <a:srcRect/>
          <a:stretch>
            <a:fillRect/>
          </a:stretch>
        </p:blipFill>
        <p:spPr bwMode="auto">
          <a:xfrm>
            <a:off x="5796136" y="836712"/>
            <a:ext cx="2857500" cy="206692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ctrTitle"/>
          </p:nvPr>
        </p:nvSpPr>
        <p:spPr/>
        <p:txBody>
          <a:bodyPr/>
          <a:lstStyle/>
          <a:p>
            <a:r>
              <a:rPr lang="de-DE" dirty="0" smtClean="0"/>
              <a:t>Die Tracheotomie</a:t>
            </a:r>
            <a:br>
              <a:rPr lang="de-DE" dirty="0" smtClean="0"/>
            </a:br>
            <a:endParaRPr lang="de-DE" dirty="0"/>
          </a:p>
        </p:txBody>
      </p:sp>
      <p:sp>
        <p:nvSpPr>
          <p:cNvPr id="3" name="Untertitel 2"/>
          <p:cNvSpPr>
            <a:spLocks noGrp="1"/>
          </p:cNvSpPr>
          <p:nvPr>
            <p:ph type="subTitle" idx="1"/>
          </p:nvPr>
        </p:nvSpPr>
        <p:spPr>
          <a:xfrm>
            <a:off x="1371600" y="5301208"/>
            <a:ext cx="6400800" cy="1944216"/>
          </a:xfrm>
        </p:spPr>
        <p:txBody>
          <a:bodyPr/>
          <a:lstStyle/>
          <a:p>
            <a:endParaRPr lang="de-DE" dirty="0">
              <a:solidFill>
                <a:schemeClr val="tx1"/>
              </a:solidFill>
            </a:endParaRPr>
          </a:p>
        </p:txBody>
      </p:sp>
      <p:pic>
        <p:nvPicPr>
          <p:cNvPr id="4" name="Picture 2" descr="Stoma / Urostoma / Tracheostoma"/>
          <p:cNvPicPr>
            <a:picLocks noChangeAspect="1" noChangeArrowheads="1"/>
          </p:cNvPicPr>
          <p:nvPr/>
        </p:nvPicPr>
        <p:blipFill>
          <a:blip r:embed="rId3" cstate="print"/>
          <a:srcRect/>
          <a:stretch>
            <a:fillRect/>
          </a:stretch>
        </p:blipFill>
        <p:spPr bwMode="auto">
          <a:xfrm>
            <a:off x="1259632" y="2996952"/>
            <a:ext cx="7013669" cy="338437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1259632" y="1628800"/>
            <a:ext cx="6624736" cy="20162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Unter der Tracheotomie versteht man die operative Eröffnung der Luftröhre zur Schaffung eines künstlichen Atemweges</a:t>
            </a:r>
          </a:p>
          <a:p>
            <a:pPr algn="ctr"/>
            <a:endParaRPr lang="de-DE" dirty="0"/>
          </a:p>
        </p:txBody>
      </p:sp>
      <p:sp>
        <p:nvSpPr>
          <p:cNvPr id="6" name="Rechteck 5"/>
          <p:cNvSpPr/>
          <p:nvPr/>
        </p:nvSpPr>
        <p:spPr>
          <a:xfrm>
            <a:off x="1259632" y="4005064"/>
            <a:ext cx="6696744" cy="223224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Eine Einteilung der </a:t>
            </a:r>
            <a:r>
              <a:rPr lang="de-DE" sz="2000" dirty="0" err="1" smtClean="0"/>
              <a:t>Tracheotomiemethoden</a:t>
            </a:r>
            <a:r>
              <a:rPr lang="de-DE" sz="2000" dirty="0" smtClean="0"/>
              <a:t> kann nach der Operationstechnik erfolgen</a:t>
            </a:r>
          </a:p>
          <a:p>
            <a:pPr algn="ct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Geschichte der Tracheotomie</a:t>
            </a:r>
            <a:endParaRPr lang="de-DE" dirty="0"/>
          </a:p>
        </p:txBody>
      </p:sp>
      <p:sp>
        <p:nvSpPr>
          <p:cNvPr id="3" name="Inhaltsplatzhalter 2"/>
          <p:cNvSpPr>
            <a:spLocks noGrp="1"/>
          </p:cNvSpPr>
          <p:nvPr>
            <p:ph idx="1"/>
          </p:nvPr>
        </p:nvSpPr>
        <p:spPr/>
        <p:txBody>
          <a:bodyPr/>
          <a:lstStyle/>
          <a:p>
            <a:pPr>
              <a:buNone/>
            </a:pPr>
            <a:endParaRPr lang="de-DE" dirty="0"/>
          </a:p>
        </p:txBody>
      </p:sp>
      <p:pic>
        <p:nvPicPr>
          <p:cNvPr id="49158" name="Picture 6" descr="Friedrich von Monaus Skizze der Tracheotomie von 1654 gilt als eine ..."/>
          <p:cNvPicPr>
            <a:picLocks noChangeAspect="1" noChangeArrowheads="1"/>
          </p:cNvPicPr>
          <p:nvPr/>
        </p:nvPicPr>
        <p:blipFill>
          <a:blip r:embed="rId3" cstate="print"/>
          <a:srcRect/>
          <a:stretch>
            <a:fillRect/>
          </a:stretch>
        </p:blipFill>
        <p:spPr bwMode="auto">
          <a:xfrm>
            <a:off x="-180528" y="4000500"/>
            <a:ext cx="2438400" cy="2857500"/>
          </a:xfrm>
          <a:prstGeom prst="rect">
            <a:avLst/>
          </a:prstGeom>
          <a:noFill/>
        </p:spPr>
      </p:pic>
      <p:sp>
        <p:nvSpPr>
          <p:cNvPr id="9" name="Rechteck 8"/>
          <p:cNvSpPr/>
          <p:nvPr/>
        </p:nvSpPr>
        <p:spPr>
          <a:xfrm>
            <a:off x="0" y="1340768"/>
            <a:ext cx="6552728" cy="20882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Tracheotomien wurden schon vor 3500 Jahren von den alten Ägyptern durchgeführt. Somit stellt die Tracheotomie eine der ältesten Operationstechniken dar.</a:t>
            </a:r>
          </a:p>
          <a:p>
            <a:pPr algn="ctr"/>
            <a:endParaRPr lang="de-DE" dirty="0"/>
          </a:p>
        </p:txBody>
      </p:sp>
      <p:sp>
        <p:nvSpPr>
          <p:cNvPr id="10" name="Rechteck 9"/>
          <p:cNvSpPr/>
          <p:nvPr/>
        </p:nvSpPr>
        <p:spPr>
          <a:xfrm>
            <a:off x="2195736" y="5129808"/>
            <a:ext cx="4248472" cy="17281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Im Mittelalter wurden die verschiedensten Operationsmethoden verfeinert</a:t>
            </a:r>
          </a:p>
          <a:p>
            <a:pPr algn="ctr"/>
            <a:endParaRPr lang="de-DE" dirty="0"/>
          </a:p>
        </p:txBody>
      </p:sp>
      <p:pic>
        <p:nvPicPr>
          <p:cNvPr id="49154" name="Picture 2"/>
          <p:cNvPicPr>
            <a:picLocks noChangeAspect="1" noChangeArrowheads="1"/>
          </p:cNvPicPr>
          <p:nvPr/>
        </p:nvPicPr>
        <p:blipFill>
          <a:blip r:embed="rId4" cstate="print"/>
          <a:srcRect/>
          <a:stretch>
            <a:fillRect/>
          </a:stretch>
        </p:blipFill>
        <p:spPr bwMode="auto">
          <a:xfrm>
            <a:off x="4962525" y="2780928"/>
            <a:ext cx="4181475" cy="2324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49154"/>
                                        </p:tgtEl>
                                        <p:attrNameLst>
                                          <p:attrName>style.visibility</p:attrName>
                                        </p:attrNameLst>
                                      </p:cBhvr>
                                      <p:to>
                                        <p:strVal val="visible"/>
                                      </p:to>
                                    </p:set>
                                    <p:anim calcmode="lin" valueType="num">
                                      <p:cBhvr additive="base">
                                        <p:cTn id="18" dur="500" fill="hold"/>
                                        <p:tgtEl>
                                          <p:spTgt spid="49154"/>
                                        </p:tgtEl>
                                        <p:attrNameLst>
                                          <p:attrName>ppt_x</p:attrName>
                                        </p:attrNameLst>
                                      </p:cBhvr>
                                      <p:tavLst>
                                        <p:tav tm="0">
                                          <p:val>
                                            <p:strVal val="#ppt_x"/>
                                          </p:val>
                                        </p:tav>
                                        <p:tav tm="100000">
                                          <p:val>
                                            <p:strVal val="#ppt_x"/>
                                          </p:val>
                                        </p:tav>
                                      </p:tavLst>
                                    </p:anim>
                                    <p:anim calcmode="lin" valueType="num">
                                      <p:cBhvr additive="base">
                                        <p:cTn id="19" dur="500" fill="hold"/>
                                        <p:tgtEl>
                                          <p:spTgt spid="4915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par>
                                <p:cTn id="26" presetID="2" presetClass="entr" presetSubtype="4" fill="hold" nodeType="withEffect">
                                  <p:stCondLst>
                                    <p:cond delay="1000"/>
                                  </p:stCondLst>
                                  <p:childTnLst>
                                    <p:set>
                                      <p:cBhvr>
                                        <p:cTn id="27" dur="1" fill="hold">
                                          <p:stCondLst>
                                            <p:cond delay="0"/>
                                          </p:stCondLst>
                                        </p:cTn>
                                        <p:tgtEl>
                                          <p:spTgt spid="49158"/>
                                        </p:tgtEl>
                                        <p:attrNameLst>
                                          <p:attrName>style.visibility</p:attrName>
                                        </p:attrNameLst>
                                      </p:cBhvr>
                                      <p:to>
                                        <p:strVal val="visible"/>
                                      </p:to>
                                    </p:set>
                                    <p:anim calcmode="lin" valueType="num">
                                      <p:cBhvr additive="base">
                                        <p:cTn id="28" dur="500" fill="hold"/>
                                        <p:tgtEl>
                                          <p:spTgt spid="49158"/>
                                        </p:tgtEl>
                                        <p:attrNameLst>
                                          <p:attrName>ppt_x</p:attrName>
                                        </p:attrNameLst>
                                      </p:cBhvr>
                                      <p:tavLst>
                                        <p:tav tm="0">
                                          <p:val>
                                            <p:strVal val="#ppt_x"/>
                                          </p:val>
                                        </p:tav>
                                        <p:tav tm="100000">
                                          <p:val>
                                            <p:strVal val="#ppt_x"/>
                                          </p:val>
                                        </p:tav>
                                      </p:tavLst>
                                    </p:anim>
                                    <p:anim calcmode="lin" valueType="num">
                                      <p:cBhvr additive="base">
                                        <p:cTn id="29"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Dozent: Berthold Milius</a:t>
            </a:r>
            <a:endParaRPr lang="de-DE" dirty="0"/>
          </a:p>
        </p:txBody>
      </p:sp>
      <p:sp>
        <p:nvSpPr>
          <p:cNvPr id="3" name="Inhaltsplatzhalter 2"/>
          <p:cNvSpPr>
            <a:spLocks noGrp="1"/>
          </p:cNvSpPr>
          <p:nvPr>
            <p:ph idx="1"/>
          </p:nvPr>
        </p:nvSpPr>
        <p:spPr/>
        <p:txBody>
          <a:bodyPr/>
          <a:lstStyle/>
          <a:p>
            <a:endParaRPr lang="de-DE" dirty="0" smtClean="0"/>
          </a:p>
          <a:p>
            <a:endParaRPr lang="de-DE" dirty="0" smtClean="0"/>
          </a:p>
          <a:p>
            <a:pPr>
              <a:buNone/>
            </a:pPr>
            <a:endParaRPr lang="de-DE" dirty="0" smtClean="0"/>
          </a:p>
          <a:p>
            <a:r>
              <a:rPr lang="de-DE" dirty="0" err="1" smtClean="0"/>
              <a:t>Gesundheits</a:t>
            </a:r>
            <a:r>
              <a:rPr lang="de-DE" dirty="0" smtClean="0"/>
              <a:t> und Krankenpfleger</a:t>
            </a:r>
          </a:p>
          <a:p>
            <a:r>
              <a:rPr lang="de-DE" dirty="0" smtClean="0"/>
              <a:t>Fachpfleger Intensiv-/Anästhesiepflege</a:t>
            </a:r>
          </a:p>
          <a:p>
            <a:r>
              <a:rPr lang="de-DE" dirty="0" smtClean="0"/>
              <a:t>Praxisanleiter in der Pflege</a:t>
            </a:r>
          </a:p>
          <a:p>
            <a:r>
              <a:rPr lang="de-DE" dirty="0" smtClean="0"/>
              <a:t>Schichtleitung der operativen Intensivstation K2A/A2 im Marienhospital Osnabrück</a:t>
            </a:r>
            <a:endParaRPr lang="de-DE" dirty="0"/>
          </a:p>
        </p:txBody>
      </p:sp>
      <p:pic>
        <p:nvPicPr>
          <p:cNvPr id="4" name="Picture 6" descr="http://www.intensivbert.de/resources/_wsb_173x105_IMAG02028.jpg"/>
          <p:cNvPicPr>
            <a:picLocks noChangeAspect="1" noChangeArrowheads="1"/>
          </p:cNvPicPr>
          <p:nvPr/>
        </p:nvPicPr>
        <p:blipFill>
          <a:blip r:embed="rId2" cstate="print"/>
          <a:srcRect/>
          <a:stretch>
            <a:fillRect/>
          </a:stretch>
        </p:blipFill>
        <p:spPr bwMode="auto">
          <a:xfrm>
            <a:off x="4499992" y="1556792"/>
            <a:ext cx="2084261" cy="1265015"/>
          </a:xfrm>
          <a:prstGeom prst="rect">
            <a:avLst/>
          </a:prstGeom>
          <a:noFill/>
        </p:spPr>
      </p:pic>
      <p:pic>
        <p:nvPicPr>
          <p:cNvPr id="5" name="Picture 4" descr="http://www.intensivbert.de/resources/_wsb_179x103_IMAG0508.jpg"/>
          <p:cNvPicPr>
            <a:picLocks noChangeAspect="1" noChangeArrowheads="1"/>
          </p:cNvPicPr>
          <p:nvPr/>
        </p:nvPicPr>
        <p:blipFill>
          <a:blip r:embed="rId3" cstate="print"/>
          <a:srcRect/>
          <a:stretch>
            <a:fillRect/>
          </a:stretch>
        </p:blipFill>
        <p:spPr bwMode="auto">
          <a:xfrm>
            <a:off x="2195736" y="1556792"/>
            <a:ext cx="2165316" cy="1245965"/>
          </a:xfrm>
          <a:prstGeom prst="rect">
            <a:avLst/>
          </a:prstGeom>
          <a:noFill/>
        </p:spPr>
      </p:pic>
      <p:pic>
        <p:nvPicPr>
          <p:cNvPr id="6" name="Picture 2" descr="http://www.intensivbert.de/resources/_wsb_165x103_IMAG02958.jpg"/>
          <p:cNvPicPr>
            <a:picLocks noChangeAspect="1" noChangeArrowheads="1"/>
          </p:cNvPicPr>
          <p:nvPr/>
        </p:nvPicPr>
        <p:blipFill>
          <a:blip r:embed="rId4" cstate="print"/>
          <a:srcRect/>
          <a:stretch>
            <a:fillRect/>
          </a:stretch>
        </p:blipFill>
        <p:spPr bwMode="auto">
          <a:xfrm>
            <a:off x="0" y="1556792"/>
            <a:ext cx="2026478" cy="1265015"/>
          </a:xfrm>
          <a:prstGeom prst="rect">
            <a:avLst/>
          </a:prstGeom>
          <a:noFill/>
        </p:spPr>
      </p:pic>
      <p:pic>
        <p:nvPicPr>
          <p:cNvPr id="20482" name="Picture 2" descr="http://www.noz.de/media/2013/09/14/das-marienhospital-in-osnabrueck-foto-gert-westd_full.jpg"/>
          <p:cNvPicPr>
            <a:picLocks noChangeAspect="1" noChangeArrowheads="1"/>
          </p:cNvPicPr>
          <p:nvPr/>
        </p:nvPicPr>
        <p:blipFill>
          <a:blip r:embed="rId5" cstate="print"/>
          <a:srcRect/>
          <a:stretch>
            <a:fillRect/>
          </a:stretch>
        </p:blipFill>
        <p:spPr bwMode="auto">
          <a:xfrm>
            <a:off x="6783623" y="1556792"/>
            <a:ext cx="2360377" cy="132652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Geschichte der Tracheotomie</a:t>
            </a:r>
            <a:endParaRPr lang="de-DE" dirty="0"/>
          </a:p>
        </p:txBody>
      </p:sp>
      <p:sp>
        <p:nvSpPr>
          <p:cNvPr id="3" name="Inhaltsplatzhalter 2"/>
          <p:cNvSpPr>
            <a:spLocks noGrp="1"/>
          </p:cNvSpPr>
          <p:nvPr>
            <p:ph idx="1"/>
          </p:nvPr>
        </p:nvSpPr>
        <p:spPr/>
        <p:txBody>
          <a:bodyPr>
            <a:normAutofit/>
          </a:bodyPr>
          <a:lstStyle/>
          <a:p>
            <a:endParaRPr lang="de-DE" dirty="0" smtClean="0"/>
          </a:p>
          <a:p>
            <a:pPr>
              <a:buNone/>
            </a:pPr>
            <a:endParaRPr lang="de-DE" dirty="0"/>
          </a:p>
        </p:txBody>
      </p:sp>
      <p:sp>
        <p:nvSpPr>
          <p:cNvPr id="5" name="Rechteck 4"/>
          <p:cNvSpPr/>
          <p:nvPr/>
        </p:nvSpPr>
        <p:spPr>
          <a:xfrm>
            <a:off x="179512" y="1556792"/>
            <a:ext cx="8748464" cy="25922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Weiterentwicklung der Tracheotomie im 19. Jahrhundert war geprägt durch den zunehmend großzügigeren Einsatz des Verfahrens bei </a:t>
            </a:r>
            <a:r>
              <a:rPr lang="de-DE" sz="2000" dirty="0" err="1" smtClean="0"/>
              <a:t>Croup</a:t>
            </a:r>
            <a:r>
              <a:rPr lang="de-DE" sz="2000" dirty="0" smtClean="0"/>
              <a:t> (Diphtherie, Bräune) und durch die zunehmende Erkenntnis, dass ein jeder Arzt über die Fähigkeit verfügen muss, die Tracheotomie auszuführen</a:t>
            </a:r>
          </a:p>
          <a:p>
            <a:pPr algn="ctr"/>
            <a:endParaRPr lang="de-DE" dirty="0"/>
          </a:p>
        </p:txBody>
      </p:sp>
      <p:sp>
        <p:nvSpPr>
          <p:cNvPr id="6" name="Rechteck 5"/>
          <p:cNvSpPr/>
          <p:nvPr/>
        </p:nvSpPr>
        <p:spPr>
          <a:xfrm>
            <a:off x="2195736" y="4149080"/>
            <a:ext cx="4824536" cy="1971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In den 50er Jahren des vergangenen Jahrhunderts erkannte man die Bedeutung der Tracheotomie zur Behandlung ateminsuffizenter Patienten. </a:t>
            </a:r>
          </a:p>
          <a:p>
            <a:pPr algn="ct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Indikation</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Zu erwartende Beatmungsdauer über 21 Tage</a:t>
            </a:r>
          </a:p>
          <a:p>
            <a:r>
              <a:rPr lang="de-DE" dirty="0" err="1" smtClean="0"/>
              <a:t>Atemwegsobstruktion</a:t>
            </a:r>
            <a:r>
              <a:rPr lang="de-DE" dirty="0" smtClean="0"/>
              <a:t> (Verletzungen, Tumoren)</a:t>
            </a:r>
          </a:p>
          <a:p>
            <a:r>
              <a:rPr lang="de-DE" dirty="0" smtClean="0"/>
              <a:t>Vermeidung einer Larynxschädigung durch Langzeitintubation </a:t>
            </a:r>
          </a:p>
          <a:p>
            <a:r>
              <a:rPr lang="de-DE" dirty="0" smtClean="0"/>
              <a:t>Größerer Patientenkomfort </a:t>
            </a:r>
          </a:p>
          <a:p>
            <a:r>
              <a:rPr lang="de-DE" dirty="0" smtClean="0"/>
              <a:t>Erleichterte Kommunikation (Sprechkanülen, Mimik der Lippen und des Gesichts) </a:t>
            </a:r>
          </a:p>
          <a:p>
            <a:r>
              <a:rPr lang="de-DE" dirty="0" smtClean="0"/>
              <a:t>Verbesserte Pflege des Nasen-Rachen-Bereiches</a:t>
            </a:r>
          </a:p>
          <a:p>
            <a:r>
              <a:rPr lang="de-DE" dirty="0" smtClean="0"/>
              <a:t>Verbesserte Bronchialtoilette </a:t>
            </a:r>
          </a:p>
          <a:p>
            <a:r>
              <a:rPr lang="de-DE" dirty="0" smtClean="0"/>
              <a:t>Verbesserte Schluckmöglichkeiten, schnellere orale Ernährung </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6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7000"/>
                            </p:stCondLst>
                            <p:childTnLst>
                              <p:par>
                                <p:cTn id="41" presetID="2" presetClass="entr" presetSubtype="4"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8000"/>
                            </p:stCondLst>
                            <p:childTnLst>
                              <p:par>
                                <p:cTn id="46" presetID="2" presetClass="entr" presetSubtype="4"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Nachteile der Tracheotomie</a:t>
            </a:r>
            <a:endParaRPr lang="de-DE" dirty="0"/>
          </a:p>
        </p:txBody>
      </p:sp>
      <p:sp>
        <p:nvSpPr>
          <p:cNvPr id="3" name="Inhaltsplatzhalter 2"/>
          <p:cNvSpPr>
            <a:spLocks noGrp="1"/>
          </p:cNvSpPr>
          <p:nvPr>
            <p:ph idx="1"/>
          </p:nvPr>
        </p:nvSpPr>
        <p:spPr>
          <a:xfrm>
            <a:off x="457200" y="1600200"/>
            <a:ext cx="8686800" cy="4853136"/>
          </a:xfrm>
        </p:spPr>
        <p:txBody>
          <a:bodyPr>
            <a:normAutofit/>
          </a:bodyPr>
          <a:lstStyle/>
          <a:p>
            <a:r>
              <a:rPr lang="de-DE" dirty="0" smtClean="0"/>
              <a:t>Die Atemluft wird nicht mehr in der Nase befeuchtet.</a:t>
            </a:r>
          </a:p>
          <a:p>
            <a:r>
              <a:rPr lang="de-DE" dirty="0" err="1" smtClean="0"/>
              <a:t>Tracheotomierte</a:t>
            </a:r>
            <a:r>
              <a:rPr lang="de-DE" dirty="0" smtClean="0"/>
              <a:t> Menschen können nicht mehr riechen und daher auch nur noch eingeschränkt schmecken.</a:t>
            </a:r>
          </a:p>
          <a:p>
            <a:r>
              <a:rPr lang="de-DE" dirty="0" smtClean="0"/>
              <a:t>Die Reinigungs- und Klimafunktion der oberen Atemwege ist ausgeschaltet.</a:t>
            </a:r>
          </a:p>
          <a:p>
            <a:r>
              <a:rPr lang="de-DE" dirty="0" smtClean="0"/>
              <a:t>Erhöhte </a:t>
            </a:r>
            <a:r>
              <a:rPr lang="de-DE" dirty="0" err="1" smtClean="0"/>
              <a:t>Sekretbildung</a:t>
            </a:r>
            <a:r>
              <a:rPr lang="de-DE" dirty="0" smtClean="0"/>
              <a:t> durch Reizung der Trachea (Fremdkörperreiz durch die Kanüle).</a:t>
            </a:r>
          </a:p>
          <a:p>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Verfahren</a:t>
            </a:r>
            <a:endParaRPr lang="de-DE" dirty="0"/>
          </a:p>
        </p:txBody>
      </p:sp>
      <p:sp>
        <p:nvSpPr>
          <p:cNvPr id="3" name="Inhaltsplatzhalter 2"/>
          <p:cNvSpPr>
            <a:spLocks noGrp="1"/>
          </p:cNvSpPr>
          <p:nvPr>
            <p:ph idx="1"/>
          </p:nvPr>
        </p:nvSpPr>
        <p:spPr/>
        <p:txBody>
          <a:bodyPr>
            <a:normAutofit/>
          </a:bodyPr>
          <a:lstStyle/>
          <a:p>
            <a:r>
              <a:rPr lang="de-DE" dirty="0" smtClean="0"/>
              <a:t>Chirurgische Anlage eines Tracheostoma</a:t>
            </a:r>
          </a:p>
          <a:p>
            <a:pPr>
              <a:buNone/>
            </a:pPr>
            <a:endParaRPr lang="de-DE" dirty="0" smtClean="0"/>
          </a:p>
          <a:p>
            <a:pPr>
              <a:buNone/>
            </a:pPr>
            <a:endParaRPr lang="de-DE" dirty="0" smtClean="0"/>
          </a:p>
          <a:p>
            <a:pPr>
              <a:buNone/>
            </a:pPr>
            <a:endParaRPr lang="de-DE" dirty="0" smtClean="0"/>
          </a:p>
          <a:p>
            <a:r>
              <a:rPr lang="de-DE" dirty="0" smtClean="0"/>
              <a:t>Dilatationstracheotomie/perkutane Punktionstracheotomie</a:t>
            </a:r>
          </a:p>
          <a:p>
            <a:endParaRPr lang="de-DE" dirty="0"/>
          </a:p>
        </p:txBody>
      </p:sp>
      <p:sp>
        <p:nvSpPr>
          <p:cNvPr id="4" name="Rechteck 3"/>
          <p:cNvSpPr/>
          <p:nvPr/>
        </p:nvSpPr>
        <p:spPr>
          <a:xfrm>
            <a:off x="755576" y="2132856"/>
            <a:ext cx="7992888" cy="151216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Es wird eine feste Verbindung der äußeren Haut mit der Trachealwand angelegt. Die Eröffnung der Trachea erfolgt in höhe der zweiten/dritten Trachealspange. Die Tracheostomaanlage wird im Operationssaal vorgenommen</a:t>
            </a:r>
            <a:endParaRPr lang="de-DE" dirty="0"/>
          </a:p>
        </p:txBody>
      </p:sp>
      <p:sp>
        <p:nvSpPr>
          <p:cNvPr id="5" name="Rechteck 4"/>
          <p:cNvSpPr/>
          <p:nvPr/>
        </p:nvSpPr>
        <p:spPr>
          <a:xfrm>
            <a:off x="755576" y="4941168"/>
            <a:ext cx="7992888" cy="149046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Prinzip ist die Dilatation ( Aufdehnung ) des prätrachealen Gewebes und der vorderen Trachealwand mit nachfolgender Platzierung der Trachealkanüle. Die PDT wird auf der Intensivstation bettseitig am analgosedierten Patienten durchgeführt</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Chirurgische Anlage eines Tracheostoma</a:t>
            </a:r>
            <a:br>
              <a:rPr lang="de-DE" dirty="0" smtClean="0"/>
            </a:br>
            <a:endParaRPr lang="de-DE" dirty="0"/>
          </a:p>
        </p:txBody>
      </p:sp>
      <p:sp>
        <p:nvSpPr>
          <p:cNvPr id="3" name="Inhaltsplatzhalter 2"/>
          <p:cNvSpPr>
            <a:spLocks noGrp="1"/>
          </p:cNvSpPr>
          <p:nvPr>
            <p:ph idx="1"/>
          </p:nvPr>
        </p:nvSpPr>
        <p:spPr/>
        <p:txBody>
          <a:bodyPr/>
          <a:lstStyle/>
          <a:p>
            <a:endParaRPr lang="de-DE" dirty="0"/>
          </a:p>
        </p:txBody>
      </p:sp>
      <p:pic>
        <p:nvPicPr>
          <p:cNvPr id="38914" name="Picture 2" descr="Während einer Operation.">
            <a:hlinkClick r:id="rId3" tooltip="Während einer Operation.."/>
          </p:cNvPr>
          <p:cNvPicPr>
            <a:picLocks noChangeAspect="1" noChangeArrowheads="1"/>
          </p:cNvPicPr>
          <p:nvPr/>
        </p:nvPicPr>
        <p:blipFill>
          <a:blip r:embed="rId4" cstate="print"/>
          <a:srcRect/>
          <a:stretch>
            <a:fillRect/>
          </a:stretch>
        </p:blipFill>
        <p:spPr bwMode="auto">
          <a:xfrm>
            <a:off x="4139952" y="2924944"/>
            <a:ext cx="4762500" cy="3162301"/>
          </a:xfrm>
          <a:prstGeom prst="rect">
            <a:avLst/>
          </a:prstGeom>
          <a:noFill/>
        </p:spPr>
      </p:pic>
      <p:sp>
        <p:nvSpPr>
          <p:cNvPr id="6" name="Rechteck 5"/>
          <p:cNvSpPr/>
          <p:nvPr/>
        </p:nvSpPr>
        <p:spPr>
          <a:xfrm>
            <a:off x="467544" y="1628800"/>
            <a:ext cx="4320480" cy="17281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chirurgische Anlage eines </a:t>
            </a:r>
            <a:r>
              <a:rPr lang="de-DE" dirty="0" smtClean="0"/>
              <a:t>Tracheostoma </a:t>
            </a:r>
            <a:r>
              <a:rPr lang="de-DE" dirty="0" smtClean="0"/>
              <a:t>wird im Operationssaal durchgeführt. Der personelle und materielle Aufwand ist größer als bei dem Dilatationsverfahren.</a:t>
            </a:r>
            <a:endParaRPr lang="de-DE"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38914"/>
                                        </p:tgtEl>
                                        <p:attrNameLst>
                                          <p:attrName>style.visibility</p:attrName>
                                        </p:attrNameLst>
                                      </p:cBhvr>
                                      <p:to>
                                        <p:strVal val="visible"/>
                                      </p:to>
                                    </p:set>
                                    <p:anim calcmode="lin" valueType="num">
                                      <p:cBhvr additive="base">
                                        <p:cTn id="18" dur="500" fill="hold"/>
                                        <p:tgtEl>
                                          <p:spTgt spid="38914"/>
                                        </p:tgtEl>
                                        <p:attrNameLst>
                                          <p:attrName>ppt_x</p:attrName>
                                        </p:attrNameLst>
                                      </p:cBhvr>
                                      <p:tavLst>
                                        <p:tav tm="0">
                                          <p:val>
                                            <p:strVal val="#ppt_x"/>
                                          </p:val>
                                        </p:tav>
                                        <p:tav tm="100000">
                                          <p:val>
                                            <p:strVal val="#ppt_x"/>
                                          </p:val>
                                        </p:tav>
                                      </p:tavLst>
                                    </p:anim>
                                    <p:anim calcmode="lin" valueType="num">
                                      <p:cBhvr additive="base">
                                        <p:cTn id="19"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Chirurgische Anlage eines Tracheostoma</a:t>
            </a:r>
            <a:br>
              <a:rPr lang="de-DE" dirty="0" smtClean="0"/>
            </a:br>
            <a:endParaRPr lang="de-DE" dirty="0"/>
          </a:p>
        </p:txBody>
      </p:sp>
      <p:sp>
        <p:nvSpPr>
          <p:cNvPr id="3" name="Inhaltsplatzhalter 2"/>
          <p:cNvSpPr>
            <a:spLocks noGrp="1"/>
          </p:cNvSpPr>
          <p:nvPr>
            <p:ph idx="1"/>
          </p:nvPr>
        </p:nvSpPr>
        <p:spPr/>
        <p:txBody>
          <a:bodyPr/>
          <a:lstStyle/>
          <a:p>
            <a:endParaRPr lang="de-DE" dirty="0"/>
          </a:p>
        </p:txBody>
      </p:sp>
      <p:pic>
        <p:nvPicPr>
          <p:cNvPr id="1028" name="Picture 4" descr="trachi2"/>
          <p:cNvPicPr>
            <a:picLocks noChangeAspect="1" noChangeArrowheads="1"/>
          </p:cNvPicPr>
          <p:nvPr/>
        </p:nvPicPr>
        <p:blipFill>
          <a:blip r:embed="rId3" cstate="print"/>
          <a:srcRect/>
          <a:stretch>
            <a:fillRect/>
          </a:stretch>
        </p:blipFill>
        <p:spPr bwMode="auto">
          <a:xfrm>
            <a:off x="395536" y="1772816"/>
            <a:ext cx="3600400" cy="4298850"/>
          </a:xfrm>
          <a:prstGeom prst="rect">
            <a:avLst/>
          </a:prstGeom>
          <a:noFill/>
        </p:spPr>
      </p:pic>
      <p:sp>
        <p:nvSpPr>
          <p:cNvPr id="8" name="Rechteck 7"/>
          <p:cNvSpPr/>
          <p:nvPr/>
        </p:nvSpPr>
        <p:spPr>
          <a:xfrm>
            <a:off x="4139952" y="1772816"/>
            <a:ext cx="4536504" cy="432048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Vorgehen:</a:t>
            </a:r>
          </a:p>
          <a:p>
            <a:pPr marL="342900" indent="-342900">
              <a:buAutoNum type="arabicPeriod"/>
            </a:pPr>
            <a:r>
              <a:rPr lang="de-DE" dirty="0" smtClean="0"/>
              <a:t>Quere Inzision </a:t>
            </a:r>
            <a:r>
              <a:rPr lang="de-DE" smtClean="0"/>
              <a:t>der Haut </a:t>
            </a:r>
            <a:r>
              <a:rPr lang="de-DE" dirty="0" smtClean="0"/>
              <a:t>ca. 2cm oberhalb des Jugulums</a:t>
            </a:r>
          </a:p>
          <a:p>
            <a:pPr marL="342900" indent="-342900">
              <a:buAutoNum type="arabicPeriod"/>
            </a:pPr>
            <a:r>
              <a:rPr lang="de-DE" dirty="0" smtClean="0"/>
              <a:t>Freipräparieren der Trachea und vertikale Spaltung der </a:t>
            </a:r>
            <a:r>
              <a:rPr lang="de-DE" dirty="0" err="1" smtClean="0"/>
              <a:t>prälaryngealen</a:t>
            </a:r>
            <a:r>
              <a:rPr lang="de-DE" dirty="0" smtClean="0"/>
              <a:t> Muskulatur, dabei Verdrängen oder Durchtrennen de Schilddrüsenisthmus</a:t>
            </a:r>
          </a:p>
          <a:p>
            <a:pPr marL="342900" indent="-342900">
              <a:buAutoNum type="arabicPeriod"/>
            </a:pPr>
            <a:r>
              <a:rPr lang="de-DE" dirty="0" smtClean="0"/>
              <a:t>Horizontale Eröffnung der Trachea in Höhe 2.-4. Trachealspange.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4"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Chirurgische Anlage eines Tracheostoma</a:t>
            </a:r>
            <a:endParaRPr lang="de-DE" dirty="0"/>
          </a:p>
        </p:txBody>
      </p:sp>
      <p:sp>
        <p:nvSpPr>
          <p:cNvPr id="3" name="Inhaltsplatzhalter 2"/>
          <p:cNvSpPr>
            <a:spLocks noGrp="1"/>
          </p:cNvSpPr>
          <p:nvPr>
            <p:ph idx="1"/>
          </p:nvPr>
        </p:nvSpPr>
        <p:spPr/>
        <p:txBody>
          <a:bodyPr/>
          <a:lstStyle/>
          <a:p>
            <a:endParaRPr lang="de-DE" dirty="0"/>
          </a:p>
        </p:txBody>
      </p:sp>
      <p:pic>
        <p:nvPicPr>
          <p:cNvPr id="39938" name="Picture 2" descr="trachi4"/>
          <p:cNvPicPr>
            <a:picLocks noChangeAspect="1" noChangeArrowheads="1"/>
          </p:cNvPicPr>
          <p:nvPr/>
        </p:nvPicPr>
        <p:blipFill>
          <a:blip r:embed="rId3" cstate="print"/>
          <a:srcRect/>
          <a:stretch>
            <a:fillRect/>
          </a:stretch>
        </p:blipFill>
        <p:spPr bwMode="auto">
          <a:xfrm>
            <a:off x="274817" y="1628800"/>
            <a:ext cx="3869370" cy="4536504"/>
          </a:xfrm>
          <a:prstGeom prst="rect">
            <a:avLst/>
          </a:prstGeom>
          <a:noFill/>
        </p:spPr>
      </p:pic>
      <p:sp>
        <p:nvSpPr>
          <p:cNvPr id="6" name="Rechteck 5"/>
          <p:cNvSpPr/>
          <p:nvPr/>
        </p:nvSpPr>
        <p:spPr>
          <a:xfrm>
            <a:off x="4211960" y="1628800"/>
            <a:ext cx="4320480" cy="45365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4. Ein gestielter Lappen der </a:t>
            </a:r>
            <a:r>
              <a:rPr lang="de-DE" dirty="0" err="1" smtClean="0"/>
              <a:t>Tracheavorderwand</a:t>
            </a:r>
            <a:r>
              <a:rPr lang="de-DE" dirty="0" smtClean="0"/>
              <a:t> wird an die </a:t>
            </a:r>
            <a:r>
              <a:rPr lang="de-DE" dirty="0" err="1" smtClean="0"/>
              <a:t>Halshaut</a:t>
            </a:r>
            <a:r>
              <a:rPr lang="de-DE" dirty="0" smtClean="0"/>
              <a:t> am unteren </a:t>
            </a:r>
            <a:r>
              <a:rPr lang="de-DE" dirty="0" err="1" smtClean="0"/>
              <a:t>Wundpol</a:t>
            </a:r>
            <a:r>
              <a:rPr lang="de-DE" dirty="0" smtClean="0"/>
              <a:t> genäht sowie übrige Hautränder zirkulär an der Trachea fixiert werden</a:t>
            </a:r>
            <a:endParaRPr lang="de-DE"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39938"/>
                                        </p:tgtEl>
                                        <p:attrNameLst>
                                          <p:attrName>style.visibility</p:attrName>
                                        </p:attrNameLst>
                                      </p:cBhvr>
                                      <p:to>
                                        <p:strVal val="visible"/>
                                      </p:to>
                                    </p:set>
                                    <p:anim calcmode="lin" valueType="num">
                                      <p:cBhvr additive="base">
                                        <p:cTn id="18" dur="500" fill="hold"/>
                                        <p:tgtEl>
                                          <p:spTgt spid="39938"/>
                                        </p:tgtEl>
                                        <p:attrNameLst>
                                          <p:attrName>ppt_x</p:attrName>
                                        </p:attrNameLst>
                                      </p:cBhvr>
                                      <p:tavLst>
                                        <p:tav tm="0">
                                          <p:val>
                                            <p:strVal val="#ppt_x"/>
                                          </p:val>
                                        </p:tav>
                                        <p:tav tm="100000">
                                          <p:val>
                                            <p:strVal val="#ppt_x"/>
                                          </p:val>
                                        </p:tav>
                                      </p:tavLst>
                                    </p:anim>
                                    <p:anim calcmode="lin" valueType="num">
                                      <p:cBhvr additive="base">
                                        <p:cTn id="19"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Dilatationstracheotomie/perkutane Punktionstracheotomie</a:t>
            </a:r>
            <a:br>
              <a:rPr lang="de-DE" dirty="0" smtClean="0"/>
            </a:br>
            <a:endParaRPr lang="de-DE" dirty="0"/>
          </a:p>
        </p:txBody>
      </p:sp>
      <p:sp>
        <p:nvSpPr>
          <p:cNvPr id="3" name="Inhaltsplatzhalter 2"/>
          <p:cNvSpPr>
            <a:spLocks noGrp="1"/>
          </p:cNvSpPr>
          <p:nvPr>
            <p:ph idx="1"/>
          </p:nvPr>
        </p:nvSpPr>
        <p:spPr/>
        <p:txBody>
          <a:bodyPr>
            <a:normAutofit lnSpcReduction="10000"/>
          </a:bodyPr>
          <a:lstStyle/>
          <a:p>
            <a:r>
              <a:rPr lang="de-DE" dirty="0" smtClean="0"/>
              <a:t>Es gibt verschiedene Verfahren um eine Dilatationstracheotomie durchzuführen</a:t>
            </a:r>
          </a:p>
          <a:p>
            <a:pPr lvl="1"/>
            <a:r>
              <a:rPr lang="de-DE" dirty="0" smtClean="0"/>
              <a:t>Griggs</a:t>
            </a:r>
          </a:p>
          <a:p>
            <a:pPr lvl="1"/>
            <a:r>
              <a:rPr lang="de-DE" dirty="0" err="1" smtClean="0"/>
              <a:t>Fantoni</a:t>
            </a:r>
            <a:endParaRPr lang="de-DE" dirty="0" smtClean="0"/>
          </a:p>
          <a:p>
            <a:pPr lvl="1"/>
            <a:r>
              <a:rPr lang="de-DE" dirty="0" err="1" smtClean="0"/>
              <a:t>Percutwist</a:t>
            </a:r>
            <a:endParaRPr lang="de-DE" dirty="0" smtClean="0"/>
          </a:p>
          <a:p>
            <a:pPr lvl="1"/>
            <a:r>
              <a:rPr lang="de-DE" dirty="0" err="1" smtClean="0"/>
              <a:t>Ciaglia</a:t>
            </a:r>
            <a:r>
              <a:rPr lang="de-DE" dirty="0" smtClean="0"/>
              <a:t> etc.</a:t>
            </a:r>
            <a:endParaRPr lang="de-DE" dirty="0"/>
          </a:p>
          <a:p>
            <a:r>
              <a:rPr lang="de-DE" dirty="0" smtClean="0"/>
              <a:t>Im folgendem ist die Dilatationstracheotomie nach </a:t>
            </a:r>
            <a:r>
              <a:rPr lang="de-DE" dirty="0" err="1" smtClean="0"/>
              <a:t>Ciaglia</a:t>
            </a:r>
            <a:r>
              <a:rPr lang="de-DE" dirty="0" smtClean="0"/>
              <a:t> mit dem Blue </a:t>
            </a:r>
            <a:r>
              <a:rPr lang="de-DE" dirty="0" err="1" smtClean="0"/>
              <a:t>Rhino</a:t>
            </a:r>
            <a:r>
              <a:rPr lang="de-DE" dirty="0" smtClean="0"/>
              <a:t> System beschrieben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Dilatationstracheotomie nach </a:t>
            </a:r>
            <a:r>
              <a:rPr lang="de-DE" dirty="0" err="1" smtClean="0"/>
              <a:t>Ciaglia</a:t>
            </a:r>
            <a:endParaRPr lang="de-DE" dirty="0"/>
          </a:p>
        </p:txBody>
      </p:sp>
      <p:pic>
        <p:nvPicPr>
          <p:cNvPr id="1026" name="Picture 2" descr="http://www.tracheotomie-online.de/1rhinopunktionweb.jpg"/>
          <p:cNvPicPr>
            <a:picLocks noChangeAspect="1" noChangeArrowheads="1"/>
          </p:cNvPicPr>
          <p:nvPr/>
        </p:nvPicPr>
        <p:blipFill>
          <a:blip r:embed="rId3" cstate="print"/>
          <a:srcRect/>
          <a:stretch>
            <a:fillRect/>
          </a:stretch>
        </p:blipFill>
        <p:spPr bwMode="auto">
          <a:xfrm>
            <a:off x="323528" y="1268760"/>
            <a:ext cx="4032448" cy="3125149"/>
          </a:xfrm>
          <a:prstGeom prst="rect">
            <a:avLst/>
          </a:prstGeom>
          <a:noFill/>
        </p:spPr>
      </p:pic>
      <p:sp>
        <p:nvSpPr>
          <p:cNvPr id="5" name="Rechteck 4"/>
          <p:cNvSpPr/>
          <p:nvPr/>
        </p:nvSpPr>
        <p:spPr>
          <a:xfrm>
            <a:off x="4644008" y="1268760"/>
            <a:ext cx="4284984" cy="17281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Nach Punktion der Trachea an typischer Stelle wird das </a:t>
            </a:r>
            <a:r>
              <a:rPr lang="de-DE" dirty="0" err="1" smtClean="0"/>
              <a:t>Punktionsmandrain</a:t>
            </a:r>
            <a:r>
              <a:rPr lang="de-DE" dirty="0" smtClean="0"/>
              <a:t> aus der Kanüle entfernt</a:t>
            </a:r>
            <a:endParaRPr lang="de-DE" dirty="0"/>
          </a:p>
        </p:txBody>
      </p:sp>
      <p:pic>
        <p:nvPicPr>
          <p:cNvPr id="6" name="Picture 2" descr="http://www.tracheotomie-online.de/2rhinodrahtweb.jpg"/>
          <p:cNvPicPr>
            <a:picLocks noGrp="1" noChangeAspect="1" noChangeArrowheads="1"/>
          </p:cNvPicPr>
          <p:nvPr>
            <p:ph idx="1"/>
          </p:nvPr>
        </p:nvPicPr>
        <p:blipFill>
          <a:blip r:embed="rId4" cstate="print"/>
          <a:srcRect/>
          <a:stretch>
            <a:fillRect/>
          </a:stretch>
        </p:blipFill>
        <p:spPr bwMode="auto">
          <a:xfrm>
            <a:off x="4860032" y="3429000"/>
            <a:ext cx="4098032" cy="3216955"/>
          </a:xfrm>
          <a:prstGeom prst="rect">
            <a:avLst/>
          </a:prstGeom>
          <a:noFill/>
        </p:spPr>
      </p:pic>
      <p:sp>
        <p:nvSpPr>
          <p:cNvPr id="7" name="Rechteck 6"/>
          <p:cNvSpPr/>
          <p:nvPr/>
        </p:nvSpPr>
        <p:spPr>
          <a:xfrm>
            <a:off x="323528" y="4869160"/>
            <a:ext cx="4320480" cy="177281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Durch die noch liegende Plastikhülle wird nun der J-förmige Seldingerdraht in die </a:t>
            </a:r>
            <a:r>
              <a:rPr lang="de-DE" dirty="0" err="1" smtClean="0"/>
              <a:t>Lutfröhre</a:t>
            </a:r>
            <a:r>
              <a:rPr lang="de-DE" dirty="0" smtClean="0"/>
              <a:t>, bis zur Bifurkation,  vorgeschoben </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2" presetClass="entr" presetSubtype="4" fill="hold" nodeType="withEffect">
                                  <p:stCondLst>
                                    <p:cond delay="20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Dilatationstracheotomie nach </a:t>
            </a:r>
            <a:r>
              <a:rPr lang="de-DE" dirty="0" err="1" smtClean="0"/>
              <a:t>Ciaglia</a:t>
            </a:r>
            <a:endParaRPr lang="de-DE" dirty="0"/>
          </a:p>
        </p:txBody>
      </p:sp>
      <p:pic>
        <p:nvPicPr>
          <p:cNvPr id="43010" name="Picture 2" descr="http://www.tracheotomie-online.de/3rhinoersterbougieweb.jpg"/>
          <p:cNvPicPr>
            <a:picLocks noChangeAspect="1" noChangeArrowheads="1"/>
          </p:cNvPicPr>
          <p:nvPr/>
        </p:nvPicPr>
        <p:blipFill>
          <a:blip r:embed="rId3" cstate="print"/>
          <a:srcRect/>
          <a:stretch>
            <a:fillRect/>
          </a:stretch>
        </p:blipFill>
        <p:spPr bwMode="auto">
          <a:xfrm>
            <a:off x="251520" y="1196752"/>
            <a:ext cx="4176464" cy="3278524"/>
          </a:xfrm>
          <a:prstGeom prst="rect">
            <a:avLst/>
          </a:prstGeom>
          <a:noFill/>
        </p:spPr>
      </p:pic>
      <p:sp>
        <p:nvSpPr>
          <p:cNvPr id="5" name="Rechteck 4"/>
          <p:cNvSpPr/>
          <p:nvPr/>
        </p:nvSpPr>
        <p:spPr>
          <a:xfrm>
            <a:off x="5220072" y="1412776"/>
            <a:ext cx="3600400" cy="187220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Nun wird auch die Plastikhülle entfernt, der Seldingerdraht verbleibt in der Trachea. Anschließend wird rechts und links vom Seldingerdraht ein kleiner Hautschnitt durchgeführt.</a:t>
            </a:r>
            <a:endParaRPr lang="de-DE" dirty="0"/>
          </a:p>
        </p:txBody>
      </p:sp>
      <p:pic>
        <p:nvPicPr>
          <p:cNvPr id="6" name="Picture 2" descr="http://www.tracheotomie-online.de/5rhinoersterbougie2web.jpg"/>
          <p:cNvPicPr>
            <a:picLocks noGrp="1" noChangeAspect="1" noChangeArrowheads="1"/>
          </p:cNvPicPr>
          <p:nvPr>
            <p:ph idx="1"/>
          </p:nvPr>
        </p:nvPicPr>
        <p:blipFill>
          <a:blip r:embed="rId4" cstate="print"/>
          <a:srcRect/>
          <a:stretch>
            <a:fillRect/>
          </a:stretch>
        </p:blipFill>
        <p:spPr bwMode="auto">
          <a:xfrm>
            <a:off x="4716016" y="3562141"/>
            <a:ext cx="4211960" cy="3295859"/>
          </a:xfrm>
          <a:prstGeom prst="rect">
            <a:avLst/>
          </a:prstGeom>
          <a:noFill/>
        </p:spPr>
      </p:pic>
      <p:sp>
        <p:nvSpPr>
          <p:cNvPr id="7" name="Rechteck 6"/>
          <p:cNvSpPr/>
          <p:nvPr/>
        </p:nvSpPr>
        <p:spPr>
          <a:xfrm>
            <a:off x="179512" y="4697760"/>
            <a:ext cx="4464496" cy="21602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Jetzt wird über den Führungsdraht ein kurzer erster Dilatator (14 F) geschoben und unter leichten Drehbewegungen durch das Gewebe bis in die Trachea geschoben um eine erste Erweiterung des um den Draht befindlichen Gewebes zu erreichen.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43010"/>
                                        </p:tgtEl>
                                        <p:attrNameLst>
                                          <p:attrName>style.visibility</p:attrName>
                                        </p:attrNameLst>
                                      </p:cBhvr>
                                      <p:to>
                                        <p:strVal val="visible"/>
                                      </p:to>
                                    </p:set>
                                    <p:anim calcmode="lin" valueType="num">
                                      <p:cBhvr additive="base">
                                        <p:cTn id="12" dur="500" fill="hold"/>
                                        <p:tgtEl>
                                          <p:spTgt spid="43010"/>
                                        </p:tgtEl>
                                        <p:attrNameLst>
                                          <p:attrName>ppt_x</p:attrName>
                                        </p:attrNameLst>
                                      </p:cBhvr>
                                      <p:tavLst>
                                        <p:tav tm="0">
                                          <p:val>
                                            <p:strVal val="#ppt_x"/>
                                          </p:val>
                                        </p:tav>
                                        <p:tav tm="100000">
                                          <p:val>
                                            <p:strVal val="#ppt_x"/>
                                          </p:val>
                                        </p:tav>
                                      </p:tavLst>
                                    </p:anim>
                                    <p:anim calcmode="lin" valueType="num">
                                      <p:cBhvr additive="base">
                                        <p:cTn id="13"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par>
                                <p:cTn id="21" presetID="2" presetClass="entr" presetSubtype="4" fill="hold" nodeType="withEffect">
                                  <p:stCondLst>
                                    <p:cond delay="2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de-DE" dirty="0"/>
          </a:p>
        </p:txBody>
      </p:sp>
      <p:pic>
        <p:nvPicPr>
          <p:cNvPr id="9" name="Inhaltsplatzhalter 3" descr="IMG-20130226-WA0002.jpg"/>
          <p:cNvPicPr>
            <a:picLocks noChangeAspect="1"/>
          </p:cNvPicPr>
          <p:nvPr/>
        </p:nvPicPr>
        <p:blipFill>
          <a:blip r:embed="rId2" cstate="print"/>
          <a:stretch>
            <a:fillRect/>
          </a:stretch>
        </p:blipFill>
        <p:spPr>
          <a:xfrm>
            <a:off x="0" y="692696"/>
            <a:ext cx="9324721" cy="5256584"/>
          </a:xfrm>
          <a:prstGeom prst="rect">
            <a:avLst/>
          </a:prstGeom>
        </p:spPr>
      </p:pic>
      <p:pic>
        <p:nvPicPr>
          <p:cNvPr id="8" name="Grafik 7" descr="IMG-20130226-WA0001.jpg"/>
          <p:cNvPicPr>
            <a:picLocks noChangeAspect="1"/>
          </p:cNvPicPr>
          <p:nvPr/>
        </p:nvPicPr>
        <p:blipFill>
          <a:blip r:embed="rId3" cstate="print"/>
          <a:stretch>
            <a:fillRect/>
          </a:stretch>
        </p:blipFill>
        <p:spPr>
          <a:xfrm>
            <a:off x="7373356" y="3573016"/>
            <a:ext cx="1851829" cy="3284984"/>
          </a:xfrm>
          <a:prstGeom prst="rect">
            <a:avLst/>
          </a:prstGeom>
        </p:spPr>
      </p:pic>
      <p:pic>
        <p:nvPicPr>
          <p:cNvPr id="11" name="Grafik 10" descr="IMAG0209.jpg"/>
          <p:cNvPicPr>
            <a:picLocks noChangeAspect="1"/>
          </p:cNvPicPr>
          <p:nvPr/>
        </p:nvPicPr>
        <p:blipFill>
          <a:blip r:embed="rId4" cstate="print"/>
          <a:stretch>
            <a:fillRect/>
          </a:stretch>
        </p:blipFill>
        <p:spPr>
          <a:xfrm>
            <a:off x="0" y="0"/>
            <a:ext cx="2255912" cy="1945724"/>
          </a:xfrm>
          <a:prstGeom prst="rect">
            <a:avLst/>
          </a:prstGeom>
        </p:spPr>
      </p:pic>
      <p:sp>
        <p:nvSpPr>
          <p:cNvPr id="12" name="Abgerundetes Rechteck 11"/>
          <p:cNvSpPr/>
          <p:nvPr/>
        </p:nvSpPr>
        <p:spPr>
          <a:xfrm>
            <a:off x="0" y="5949280"/>
            <a:ext cx="7373356" cy="90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de-DE" sz="2800" dirty="0" smtClean="0"/>
              <a:t>www.intensivbert.de</a:t>
            </a:r>
            <a:endParaRPr lang="de-DE" sz="2800" dirty="0"/>
          </a:p>
        </p:txBody>
      </p:sp>
      <p:pic>
        <p:nvPicPr>
          <p:cNvPr id="13" name="Grafik 12" descr="arterie1.jpg"/>
          <p:cNvPicPr>
            <a:picLocks noChangeAspect="1"/>
          </p:cNvPicPr>
          <p:nvPr/>
        </p:nvPicPr>
        <p:blipFill>
          <a:blip r:embed="rId5" cstate="print"/>
          <a:stretch>
            <a:fillRect/>
          </a:stretch>
        </p:blipFill>
        <p:spPr>
          <a:xfrm>
            <a:off x="1777090" y="0"/>
            <a:ext cx="5283186" cy="908720"/>
          </a:xfrm>
          <a:prstGeom prst="rect">
            <a:avLst/>
          </a:prstGeom>
        </p:spPr>
      </p:pic>
      <p:pic>
        <p:nvPicPr>
          <p:cNvPr id="6" name="Inhaltsplatzhalter 5" descr="hubi.jpg"/>
          <p:cNvPicPr>
            <a:picLocks noGrp="1" noChangeAspect="1"/>
          </p:cNvPicPr>
          <p:nvPr>
            <p:ph idx="1"/>
          </p:nvPr>
        </p:nvPicPr>
        <p:blipFill>
          <a:blip r:embed="rId6" cstate="print"/>
          <a:stretch>
            <a:fillRect/>
          </a:stretch>
        </p:blipFill>
        <p:spPr>
          <a:xfrm>
            <a:off x="6876256" y="0"/>
            <a:ext cx="2267744" cy="1798070"/>
          </a:xfrm>
        </p:spPr>
      </p:pic>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Dilatationstracheotomie nach </a:t>
            </a:r>
            <a:r>
              <a:rPr lang="de-DE" dirty="0" err="1" smtClean="0"/>
              <a:t>Ciaglia</a:t>
            </a:r>
            <a:endParaRPr lang="de-DE" dirty="0"/>
          </a:p>
        </p:txBody>
      </p:sp>
      <p:pic>
        <p:nvPicPr>
          <p:cNvPr id="40962" name="Picture 2" descr="http://www.tracheotomie-online.de/4rhinorhinos1web.jpg"/>
          <p:cNvPicPr>
            <a:picLocks noChangeAspect="1" noChangeArrowheads="1"/>
          </p:cNvPicPr>
          <p:nvPr/>
        </p:nvPicPr>
        <p:blipFill>
          <a:blip r:embed="rId3" cstate="print"/>
          <a:srcRect/>
          <a:stretch>
            <a:fillRect/>
          </a:stretch>
        </p:blipFill>
        <p:spPr bwMode="auto">
          <a:xfrm>
            <a:off x="467544" y="1628800"/>
            <a:ext cx="3810000" cy="2971801"/>
          </a:xfrm>
          <a:prstGeom prst="rect">
            <a:avLst/>
          </a:prstGeom>
          <a:noFill/>
        </p:spPr>
      </p:pic>
      <p:sp>
        <p:nvSpPr>
          <p:cNvPr id="5" name="Rechteck 4"/>
          <p:cNvSpPr/>
          <p:nvPr/>
        </p:nvSpPr>
        <p:spPr>
          <a:xfrm>
            <a:off x="4355976" y="2060848"/>
            <a:ext cx="4536504" cy="17281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Anschließend wird der </a:t>
            </a:r>
            <a:r>
              <a:rPr lang="de-DE" dirty="0" err="1" smtClean="0"/>
              <a:t>BlueRhino</a:t>
            </a:r>
            <a:r>
              <a:rPr lang="de-DE" baseline="30000" dirty="0" err="1" smtClean="0"/>
              <a:t>TM</a:t>
            </a:r>
            <a:r>
              <a:rPr lang="de-DE" dirty="0" smtClean="0"/>
              <a:t> Dilatator mit dem Führungskatheter über den Führungsdraht geschoben</a:t>
            </a:r>
          </a:p>
          <a:p>
            <a:pPr algn="ctr"/>
            <a:endParaRPr lang="de-DE" dirty="0"/>
          </a:p>
        </p:txBody>
      </p:sp>
      <p:pic>
        <p:nvPicPr>
          <p:cNvPr id="6" name="Picture 2" descr="http://www.tracheotomie-online.de/6rhinorhinos2web.jpg"/>
          <p:cNvPicPr>
            <a:picLocks noGrp="1" noChangeAspect="1" noChangeArrowheads="1"/>
          </p:cNvPicPr>
          <p:nvPr>
            <p:ph idx="1"/>
          </p:nvPr>
        </p:nvPicPr>
        <p:blipFill>
          <a:blip r:embed="rId4" cstate="print"/>
          <a:srcRect/>
          <a:stretch>
            <a:fillRect/>
          </a:stretch>
        </p:blipFill>
        <p:spPr bwMode="auto">
          <a:xfrm>
            <a:off x="4427984" y="3914775"/>
            <a:ext cx="3810000" cy="2943225"/>
          </a:xfrm>
          <a:prstGeom prst="rect">
            <a:avLst/>
          </a:prstGeom>
          <a:noFill/>
        </p:spPr>
      </p:pic>
      <p:sp>
        <p:nvSpPr>
          <p:cNvPr id="7" name="Rechteck 6"/>
          <p:cNvSpPr/>
          <p:nvPr/>
        </p:nvSpPr>
        <p:spPr>
          <a:xfrm>
            <a:off x="395536" y="4725144"/>
            <a:ext cx="3960440" cy="1988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Jetzt wird die Einheit aus </a:t>
            </a:r>
            <a:r>
              <a:rPr lang="de-DE" dirty="0" err="1" smtClean="0"/>
              <a:t>BlueRhino</a:t>
            </a:r>
            <a:r>
              <a:rPr lang="de-DE" baseline="30000" dirty="0" err="1" smtClean="0"/>
              <a:t>TM</a:t>
            </a:r>
            <a:r>
              <a:rPr lang="de-DE" dirty="0" smtClean="0"/>
              <a:t> Dilatator und Führungskatheter über den Führungsdraht vorgeschoben um das Tracheostoma zu präformieren.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40962"/>
                                        </p:tgtEl>
                                        <p:attrNameLst>
                                          <p:attrName>style.visibility</p:attrName>
                                        </p:attrNameLst>
                                      </p:cBhvr>
                                      <p:to>
                                        <p:strVal val="visible"/>
                                      </p:to>
                                    </p:set>
                                    <p:anim calcmode="lin" valueType="num">
                                      <p:cBhvr additive="base">
                                        <p:cTn id="12" dur="500" fill="hold"/>
                                        <p:tgtEl>
                                          <p:spTgt spid="40962"/>
                                        </p:tgtEl>
                                        <p:attrNameLst>
                                          <p:attrName>ppt_x</p:attrName>
                                        </p:attrNameLst>
                                      </p:cBhvr>
                                      <p:tavLst>
                                        <p:tav tm="0">
                                          <p:val>
                                            <p:strVal val="#ppt_x"/>
                                          </p:val>
                                        </p:tav>
                                        <p:tav tm="100000">
                                          <p:val>
                                            <p:strVal val="#ppt_x"/>
                                          </p:val>
                                        </p:tav>
                                      </p:tavLst>
                                    </p:anim>
                                    <p:anim calcmode="lin" valueType="num">
                                      <p:cBhvr additive="base">
                                        <p:cTn id="13"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par>
                                <p:cTn id="21" presetID="2" presetClass="entr" presetSubtype="4" fill="hold" nodeType="withEffect">
                                  <p:stCondLst>
                                    <p:cond delay="2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Dilatationstracheotomie nach </a:t>
            </a:r>
            <a:r>
              <a:rPr lang="de-DE" dirty="0" err="1" smtClean="0"/>
              <a:t>Ciaglia</a:t>
            </a:r>
            <a:endParaRPr lang="de-DE" dirty="0"/>
          </a:p>
        </p:txBody>
      </p:sp>
      <p:pic>
        <p:nvPicPr>
          <p:cNvPr id="38914" name="Picture 2" descr="http://www.tracheotomie-online.de/7rhinorhinos3web.jpg"/>
          <p:cNvPicPr>
            <a:picLocks noChangeAspect="1" noChangeArrowheads="1"/>
          </p:cNvPicPr>
          <p:nvPr/>
        </p:nvPicPr>
        <p:blipFill>
          <a:blip r:embed="rId3" cstate="print"/>
          <a:srcRect/>
          <a:stretch>
            <a:fillRect/>
          </a:stretch>
        </p:blipFill>
        <p:spPr bwMode="auto">
          <a:xfrm>
            <a:off x="467544" y="1628800"/>
            <a:ext cx="3810000" cy="2962276"/>
          </a:xfrm>
          <a:prstGeom prst="rect">
            <a:avLst/>
          </a:prstGeom>
          <a:noFill/>
        </p:spPr>
      </p:pic>
      <p:pic>
        <p:nvPicPr>
          <p:cNvPr id="5" name="Picture 2" descr="http://www.tracheotomie-online.de/8rhinokan1web.jpg"/>
          <p:cNvPicPr>
            <a:picLocks noGrp="1" noChangeAspect="1" noChangeArrowheads="1"/>
          </p:cNvPicPr>
          <p:nvPr>
            <p:ph idx="1"/>
          </p:nvPr>
        </p:nvPicPr>
        <p:blipFill>
          <a:blip r:embed="rId4" cstate="print"/>
          <a:srcRect/>
          <a:stretch>
            <a:fillRect/>
          </a:stretch>
        </p:blipFill>
        <p:spPr bwMode="auto">
          <a:xfrm>
            <a:off x="4499992" y="1628800"/>
            <a:ext cx="3810000" cy="2952750"/>
          </a:xfrm>
          <a:prstGeom prst="rect">
            <a:avLst/>
          </a:prstGeom>
          <a:noFill/>
        </p:spPr>
      </p:pic>
      <p:sp>
        <p:nvSpPr>
          <p:cNvPr id="6" name="Rechteck 5"/>
          <p:cNvSpPr/>
          <p:nvPr/>
        </p:nvSpPr>
        <p:spPr>
          <a:xfrm>
            <a:off x="1763688" y="4653136"/>
            <a:ext cx="5256584" cy="19945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einzuführende Trachealkanüle wird über den passenden Ladedilatator geschoben und nach Überprüfung und völliger Entleerung des </a:t>
            </a:r>
            <a:r>
              <a:rPr lang="de-DE" dirty="0" err="1" smtClean="0"/>
              <a:t>Cuffs</a:t>
            </a:r>
            <a:r>
              <a:rPr lang="de-DE" dirty="0" smtClean="0"/>
              <a:t> gleitfähig gemacht</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8914"/>
                                        </p:tgtEl>
                                        <p:attrNameLst>
                                          <p:attrName>style.visibility</p:attrName>
                                        </p:attrNameLst>
                                      </p:cBhvr>
                                      <p:to>
                                        <p:strVal val="visible"/>
                                      </p:to>
                                    </p:set>
                                    <p:anim calcmode="lin" valueType="num">
                                      <p:cBhvr additive="base">
                                        <p:cTn id="16" dur="500" fill="hold"/>
                                        <p:tgtEl>
                                          <p:spTgt spid="38914"/>
                                        </p:tgtEl>
                                        <p:attrNameLst>
                                          <p:attrName>ppt_x</p:attrName>
                                        </p:attrNameLst>
                                      </p:cBhvr>
                                      <p:tavLst>
                                        <p:tav tm="0">
                                          <p:val>
                                            <p:strVal val="#ppt_x"/>
                                          </p:val>
                                        </p:tav>
                                        <p:tav tm="100000">
                                          <p:val>
                                            <p:strVal val="#ppt_x"/>
                                          </p:val>
                                        </p:tav>
                                      </p:tavLst>
                                    </p:anim>
                                    <p:anim calcmode="lin" valueType="num">
                                      <p:cBhvr additive="base">
                                        <p:cTn id="17"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Dilatationstracheotomie nach </a:t>
            </a:r>
            <a:r>
              <a:rPr lang="de-DE" dirty="0" err="1" smtClean="0"/>
              <a:t>Ciaglia</a:t>
            </a:r>
            <a:endParaRPr lang="de-DE" dirty="0"/>
          </a:p>
        </p:txBody>
      </p:sp>
      <p:pic>
        <p:nvPicPr>
          <p:cNvPr id="36866" name="Picture 2" descr="http://www.tracheotomie-online.de/9rhinokan2web.jpg"/>
          <p:cNvPicPr>
            <a:picLocks noChangeAspect="1" noChangeArrowheads="1"/>
          </p:cNvPicPr>
          <p:nvPr/>
        </p:nvPicPr>
        <p:blipFill>
          <a:blip r:embed="rId3" cstate="print"/>
          <a:srcRect/>
          <a:stretch>
            <a:fillRect/>
          </a:stretch>
        </p:blipFill>
        <p:spPr bwMode="auto">
          <a:xfrm>
            <a:off x="467544" y="1628800"/>
            <a:ext cx="3810000" cy="2924176"/>
          </a:xfrm>
          <a:prstGeom prst="rect">
            <a:avLst/>
          </a:prstGeom>
          <a:noFill/>
        </p:spPr>
      </p:pic>
      <p:pic>
        <p:nvPicPr>
          <p:cNvPr id="5" name="Picture 2" descr="http://www.tracheotomie-online.de/10rhinokan3web.jpg"/>
          <p:cNvPicPr>
            <a:picLocks noGrp="1" noChangeAspect="1" noChangeArrowheads="1"/>
          </p:cNvPicPr>
          <p:nvPr>
            <p:ph idx="1"/>
          </p:nvPr>
        </p:nvPicPr>
        <p:blipFill>
          <a:blip r:embed="rId4" cstate="print"/>
          <a:srcRect/>
          <a:stretch>
            <a:fillRect/>
          </a:stretch>
        </p:blipFill>
        <p:spPr bwMode="auto">
          <a:xfrm>
            <a:off x="4355976" y="1628800"/>
            <a:ext cx="3810000" cy="2924175"/>
          </a:xfrm>
          <a:prstGeom prst="rect">
            <a:avLst/>
          </a:prstGeom>
          <a:noFill/>
        </p:spPr>
      </p:pic>
      <p:sp>
        <p:nvSpPr>
          <p:cNvPr id="6" name="Rechteck 5"/>
          <p:cNvSpPr/>
          <p:nvPr/>
        </p:nvSpPr>
        <p:spPr>
          <a:xfrm>
            <a:off x="467544" y="4725144"/>
            <a:ext cx="7704856" cy="1800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Nach Entfernung des </a:t>
            </a:r>
            <a:r>
              <a:rPr lang="de-DE" dirty="0" err="1" smtClean="0"/>
              <a:t>BlueRhino</a:t>
            </a:r>
            <a:r>
              <a:rPr lang="de-DE" baseline="30000" dirty="0" err="1" smtClean="0"/>
              <a:t>TM</a:t>
            </a:r>
            <a:r>
              <a:rPr lang="de-DE" dirty="0" smtClean="0"/>
              <a:t> Dilatators (Draht und Führungskatheter bleiben in Position) wird die Einheit aus Dilatator und Kanüle über den Draht und die Führungshülle gefädelt und in das Tracheostoma geschoben. </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866"/>
                                        </p:tgtEl>
                                        <p:attrNameLst>
                                          <p:attrName>style.visibility</p:attrName>
                                        </p:attrNameLst>
                                      </p:cBhvr>
                                      <p:to>
                                        <p:strVal val="visible"/>
                                      </p:to>
                                    </p:set>
                                    <p:anim calcmode="lin" valueType="num">
                                      <p:cBhvr additive="base">
                                        <p:cTn id="16" dur="500" fill="hold"/>
                                        <p:tgtEl>
                                          <p:spTgt spid="36866"/>
                                        </p:tgtEl>
                                        <p:attrNameLst>
                                          <p:attrName>ppt_x</p:attrName>
                                        </p:attrNameLst>
                                      </p:cBhvr>
                                      <p:tavLst>
                                        <p:tav tm="0">
                                          <p:val>
                                            <p:strVal val="#ppt_x"/>
                                          </p:val>
                                        </p:tav>
                                        <p:tav tm="100000">
                                          <p:val>
                                            <p:strVal val="#ppt_x"/>
                                          </p:val>
                                        </p:tav>
                                      </p:tavLst>
                                    </p:anim>
                                    <p:anim calcmode="lin" valueType="num">
                                      <p:cBhvr additive="base">
                                        <p:cTn id="17"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Dilatationstracheotomie nach </a:t>
            </a:r>
            <a:r>
              <a:rPr lang="de-DE" dirty="0" err="1" smtClean="0"/>
              <a:t>Ciaglia</a:t>
            </a:r>
            <a:endParaRPr lang="de-DE" dirty="0"/>
          </a:p>
        </p:txBody>
      </p:sp>
      <p:pic>
        <p:nvPicPr>
          <p:cNvPr id="34818" name="Picture 2" descr="http://www.tracheotomie-online.de/11rhinokan4web.jpg"/>
          <p:cNvPicPr>
            <a:picLocks noGrp="1" noChangeAspect="1" noChangeArrowheads="1"/>
          </p:cNvPicPr>
          <p:nvPr>
            <p:ph idx="1"/>
          </p:nvPr>
        </p:nvPicPr>
        <p:blipFill>
          <a:blip r:embed="rId3" cstate="print"/>
          <a:srcRect/>
          <a:stretch>
            <a:fillRect/>
          </a:stretch>
        </p:blipFill>
        <p:spPr bwMode="auto">
          <a:xfrm>
            <a:off x="2339752" y="1196752"/>
            <a:ext cx="4386064" cy="3410165"/>
          </a:xfrm>
          <a:prstGeom prst="rect">
            <a:avLst/>
          </a:prstGeom>
          <a:noFill/>
        </p:spPr>
      </p:pic>
      <p:sp>
        <p:nvSpPr>
          <p:cNvPr id="5" name="Rechteck 4"/>
          <p:cNvSpPr/>
          <p:nvPr/>
        </p:nvSpPr>
        <p:spPr>
          <a:xfrm>
            <a:off x="1907704" y="4869160"/>
            <a:ext cx="5328592" cy="115212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Kanüle wird leicht geblockt, der korrekte Sitz endoskopisch kontrolliert und erst dann das Beatmungsgerät angeschlossen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34818"/>
                                        </p:tgtEl>
                                        <p:attrNameLst>
                                          <p:attrName>style.visibility</p:attrName>
                                        </p:attrNameLst>
                                      </p:cBhvr>
                                      <p:to>
                                        <p:strVal val="visible"/>
                                      </p:to>
                                    </p:set>
                                    <p:anim calcmode="lin" valueType="num">
                                      <p:cBhvr additive="base">
                                        <p:cTn id="12" dur="500" fill="hold"/>
                                        <p:tgtEl>
                                          <p:spTgt spid="34818"/>
                                        </p:tgtEl>
                                        <p:attrNameLst>
                                          <p:attrName>ppt_x</p:attrName>
                                        </p:attrNameLst>
                                      </p:cBhvr>
                                      <p:tavLst>
                                        <p:tav tm="0">
                                          <p:val>
                                            <p:strVal val="#ppt_x"/>
                                          </p:val>
                                        </p:tav>
                                        <p:tav tm="100000">
                                          <p:val>
                                            <p:strVal val="#ppt_x"/>
                                          </p:val>
                                        </p:tav>
                                      </p:tavLst>
                                    </p:anim>
                                    <p:anim calcmode="lin" valueType="num">
                                      <p:cBhvr additive="base">
                                        <p:cTn id="13"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Pro und Contra der einzelnen Techniken</a:t>
            </a:r>
            <a:endParaRPr lang="de-DE" dirty="0"/>
          </a:p>
        </p:txBody>
      </p:sp>
      <p:sp>
        <p:nvSpPr>
          <p:cNvPr id="3" name="Inhaltsplatzhalter 2"/>
          <p:cNvSpPr>
            <a:spLocks noGrp="1"/>
          </p:cNvSpPr>
          <p:nvPr>
            <p:ph idx="1"/>
          </p:nvPr>
        </p:nvSpPr>
        <p:spPr/>
        <p:txBody>
          <a:bodyPr/>
          <a:lstStyle/>
          <a:p>
            <a:pPr>
              <a:buNone/>
            </a:pPr>
            <a:r>
              <a:rPr lang="de-DE" dirty="0" smtClean="0"/>
              <a:t>Chirurgisches Verfahren:</a:t>
            </a:r>
          </a:p>
          <a:p>
            <a:pPr>
              <a:buFontTx/>
              <a:buChar char="-"/>
            </a:pPr>
            <a:r>
              <a:rPr lang="de-DE" dirty="0" smtClean="0"/>
              <a:t>Die stabile Verbindung zwischen Trachea und äußere Haut hält das </a:t>
            </a:r>
            <a:r>
              <a:rPr lang="de-DE" dirty="0" err="1" smtClean="0"/>
              <a:t>Lumen</a:t>
            </a:r>
            <a:r>
              <a:rPr lang="de-DE" dirty="0" smtClean="0"/>
              <a:t> des </a:t>
            </a:r>
            <a:r>
              <a:rPr lang="de-DE" dirty="0" err="1" smtClean="0"/>
              <a:t>Tracheostomas</a:t>
            </a:r>
            <a:r>
              <a:rPr lang="de-DE" dirty="0" smtClean="0"/>
              <a:t> beim </a:t>
            </a:r>
            <a:r>
              <a:rPr lang="de-DE" dirty="0" err="1" smtClean="0"/>
              <a:t>Kanühlenwechsel</a:t>
            </a:r>
            <a:r>
              <a:rPr lang="de-DE" dirty="0" smtClean="0"/>
              <a:t> offen.</a:t>
            </a:r>
          </a:p>
          <a:p>
            <a:pPr>
              <a:buFontTx/>
              <a:buChar char="-"/>
            </a:pPr>
            <a:endParaRPr lang="de-DE" dirty="0" smtClean="0"/>
          </a:p>
          <a:p>
            <a:pPr>
              <a:buFontTx/>
              <a:buChar char="-"/>
            </a:pPr>
            <a:r>
              <a:rPr lang="de-DE" dirty="0" smtClean="0"/>
              <a:t>Nachteilig ist die längere Dauer des spontanen </a:t>
            </a:r>
            <a:r>
              <a:rPr lang="de-DE" dirty="0" err="1" smtClean="0"/>
              <a:t>Tracheostomaverschlusses</a:t>
            </a:r>
            <a:r>
              <a:rPr lang="de-DE" dirty="0" smtClean="0"/>
              <a:t> nach Dekanülement.  </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Pro und Kontra der einzelnen Techniken</a:t>
            </a:r>
            <a:endParaRPr lang="de-DE" dirty="0"/>
          </a:p>
        </p:txBody>
      </p:sp>
      <p:sp>
        <p:nvSpPr>
          <p:cNvPr id="3" name="Inhaltsplatzhalter 2"/>
          <p:cNvSpPr>
            <a:spLocks noGrp="1"/>
          </p:cNvSpPr>
          <p:nvPr>
            <p:ph idx="1"/>
          </p:nvPr>
        </p:nvSpPr>
        <p:spPr/>
        <p:txBody>
          <a:bodyPr>
            <a:normAutofit lnSpcReduction="10000"/>
          </a:bodyPr>
          <a:lstStyle/>
          <a:p>
            <a:pPr>
              <a:buNone/>
            </a:pPr>
            <a:r>
              <a:rPr lang="de-DE" dirty="0" smtClean="0"/>
              <a:t>Dilatationstracheotomie:</a:t>
            </a:r>
          </a:p>
          <a:p>
            <a:pPr>
              <a:buFontTx/>
              <a:buChar char="-"/>
            </a:pPr>
            <a:r>
              <a:rPr lang="de-DE" dirty="0" smtClean="0"/>
              <a:t>Die postoperative Komplikationsrate ist geringer als bei der chirurgischen Tracheotomie. Zeit-, Personal- und Materialaufwand sind geringer.</a:t>
            </a:r>
          </a:p>
          <a:p>
            <a:pPr>
              <a:buNone/>
            </a:pPr>
            <a:endParaRPr lang="de-DE" dirty="0" smtClean="0"/>
          </a:p>
          <a:p>
            <a:pPr>
              <a:buFontTx/>
              <a:buChar char="-"/>
            </a:pPr>
            <a:r>
              <a:rPr lang="de-DE" dirty="0" smtClean="0"/>
              <a:t>Nach der </a:t>
            </a:r>
            <a:r>
              <a:rPr lang="de-DE" dirty="0" err="1" smtClean="0"/>
              <a:t>Dekanülierung</a:t>
            </a:r>
            <a:r>
              <a:rPr lang="de-DE" dirty="0" smtClean="0"/>
              <a:t> kommt es zu einem raschen Spontanverschluss und besseren kosmetischen Ergebnissen</a:t>
            </a:r>
          </a:p>
          <a:p>
            <a:pPr>
              <a:buFontTx/>
              <a:buChar char="-"/>
            </a:pP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normAutofit fontScale="90000"/>
          </a:bodyPr>
          <a:lstStyle/>
          <a:p>
            <a:r>
              <a:rPr lang="de-DE" dirty="0" smtClean="0"/>
              <a:t>Pro und Kontra der einzelnen Techniken</a:t>
            </a:r>
            <a:endParaRPr lang="de-DE" dirty="0"/>
          </a:p>
        </p:txBody>
      </p:sp>
      <p:sp>
        <p:nvSpPr>
          <p:cNvPr id="3" name="Inhaltsplatzhalter 2"/>
          <p:cNvSpPr>
            <a:spLocks noGrp="1"/>
          </p:cNvSpPr>
          <p:nvPr>
            <p:ph idx="1"/>
          </p:nvPr>
        </p:nvSpPr>
        <p:spPr/>
        <p:txBody>
          <a:bodyPr>
            <a:normAutofit fontScale="92500"/>
          </a:bodyPr>
          <a:lstStyle/>
          <a:p>
            <a:pPr>
              <a:buNone/>
            </a:pPr>
            <a:r>
              <a:rPr lang="de-DE" dirty="0" smtClean="0"/>
              <a:t>Dilatationstracheotomie:</a:t>
            </a:r>
          </a:p>
          <a:p>
            <a:pPr>
              <a:buFontTx/>
              <a:buChar char="-"/>
            </a:pPr>
            <a:r>
              <a:rPr lang="de-DE" dirty="0" smtClean="0"/>
              <a:t>Der Spontanverschluss der Trachea ist aber auch ein Nachteil bei der </a:t>
            </a:r>
            <a:r>
              <a:rPr lang="de-DE" dirty="0" err="1" smtClean="0"/>
              <a:t>unbeabsichtigen</a:t>
            </a:r>
            <a:r>
              <a:rPr lang="de-DE" dirty="0" smtClean="0"/>
              <a:t> </a:t>
            </a:r>
            <a:r>
              <a:rPr lang="de-DE" dirty="0" err="1" smtClean="0"/>
              <a:t>Dekanülierung</a:t>
            </a:r>
            <a:r>
              <a:rPr lang="de-DE" dirty="0" smtClean="0"/>
              <a:t> und kann den Wechsel der Kanüle erschweren</a:t>
            </a:r>
          </a:p>
          <a:p>
            <a:pPr>
              <a:buFontTx/>
              <a:buChar char="-"/>
            </a:pPr>
            <a:endParaRPr lang="de-DE" dirty="0" smtClean="0"/>
          </a:p>
          <a:p>
            <a:pPr>
              <a:buFontTx/>
              <a:buChar char="-"/>
            </a:pPr>
            <a:r>
              <a:rPr lang="de-DE" dirty="0" smtClean="0"/>
              <a:t>Zur Stabilisierung des Gewebes nach perkutaner </a:t>
            </a:r>
            <a:r>
              <a:rPr lang="de-DE" dirty="0" err="1" smtClean="0"/>
              <a:t>dilatativer</a:t>
            </a:r>
            <a:r>
              <a:rPr lang="de-DE" dirty="0" smtClean="0"/>
              <a:t> Tracheotomie darf der erste </a:t>
            </a:r>
            <a:r>
              <a:rPr lang="de-DE" dirty="0" err="1" smtClean="0"/>
              <a:t>Kanülenwechsel</a:t>
            </a:r>
            <a:r>
              <a:rPr lang="de-DE" dirty="0" smtClean="0"/>
              <a:t> erst nach 10-14 Tagen erfolgen</a:t>
            </a:r>
          </a:p>
          <a:p>
            <a:pPr>
              <a:buFontTx/>
              <a:buChar char="-"/>
            </a:pPr>
            <a:endParaRPr lang="de-DE" dirty="0" smtClean="0"/>
          </a:p>
          <a:p>
            <a:pPr>
              <a:buNone/>
            </a:pP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044624" y="0"/>
            <a:ext cx="10972800" cy="9134872"/>
          </a:xfrm>
          <a:prstGeom prst="rect">
            <a:avLst/>
          </a:prstGeom>
          <a:noFill/>
        </p:spPr>
      </p:pic>
      <p:sp>
        <p:nvSpPr>
          <p:cNvPr id="2" name="Titel 1"/>
          <p:cNvSpPr>
            <a:spLocks noGrp="1"/>
          </p:cNvSpPr>
          <p:nvPr>
            <p:ph type="title"/>
          </p:nvPr>
        </p:nvSpPr>
        <p:spPr/>
        <p:txBody>
          <a:bodyPr>
            <a:normAutofit/>
          </a:bodyPr>
          <a:lstStyle/>
          <a:p>
            <a:r>
              <a:rPr lang="de-DE" dirty="0" smtClean="0"/>
              <a:t>Kanülenversorgung</a:t>
            </a:r>
            <a:endParaRPr lang="de-DE" dirty="0"/>
          </a:p>
        </p:txBody>
      </p:sp>
      <p:pic>
        <p:nvPicPr>
          <p:cNvPr id="5" name="Inhaltsplatzhalter 4" descr="trachseele.jpg"/>
          <p:cNvPicPr>
            <a:picLocks noGrp="1" noChangeAspect="1"/>
          </p:cNvPicPr>
          <p:nvPr>
            <p:ph idx="1"/>
          </p:nvPr>
        </p:nvPicPr>
        <p:blipFill>
          <a:blip r:embed="rId3" cstate="print"/>
          <a:stretch>
            <a:fillRect/>
          </a:stretch>
        </p:blipFill>
        <p:spPr>
          <a:xfrm>
            <a:off x="323528" y="1124744"/>
            <a:ext cx="2095500" cy="2857500"/>
          </a:xfrm>
        </p:spPr>
      </p:pic>
      <p:pic>
        <p:nvPicPr>
          <p:cNvPr id="41986" name="Picture 2" descr="View larger image"/>
          <p:cNvPicPr>
            <a:picLocks noChangeAspect="1" noChangeArrowheads="1"/>
          </p:cNvPicPr>
          <p:nvPr/>
        </p:nvPicPr>
        <p:blipFill>
          <a:blip r:embed="rId4" cstate="print"/>
          <a:srcRect/>
          <a:stretch>
            <a:fillRect/>
          </a:stretch>
        </p:blipFill>
        <p:spPr bwMode="auto">
          <a:xfrm>
            <a:off x="5508104" y="1484784"/>
            <a:ext cx="2247230" cy="2232248"/>
          </a:xfrm>
          <a:prstGeom prst="rect">
            <a:avLst/>
          </a:prstGeom>
          <a:noFill/>
        </p:spPr>
      </p:pic>
      <p:pic>
        <p:nvPicPr>
          <p:cNvPr id="41988" name="Picture 4" descr="https://sp.yimg.com/ib/th?id=HN.608048914276222529&amp;pid=15.1&amp;P=0"/>
          <p:cNvPicPr>
            <a:picLocks noChangeAspect="1" noChangeArrowheads="1"/>
          </p:cNvPicPr>
          <p:nvPr/>
        </p:nvPicPr>
        <p:blipFill>
          <a:blip r:embed="rId5" cstate="print"/>
          <a:srcRect/>
          <a:stretch>
            <a:fillRect/>
          </a:stretch>
        </p:blipFill>
        <p:spPr bwMode="auto">
          <a:xfrm>
            <a:off x="2915816" y="1340769"/>
            <a:ext cx="2121663" cy="1584176"/>
          </a:xfrm>
          <a:prstGeom prst="rect">
            <a:avLst/>
          </a:prstGeom>
          <a:noFill/>
        </p:spPr>
      </p:pic>
      <p:pic>
        <p:nvPicPr>
          <p:cNvPr id="41990" name="Picture 6" descr="Originaldatei ‎ (2.288 × 1.712 Pixel, Dateigröße: 260 KB, MIME ..."/>
          <p:cNvPicPr>
            <a:picLocks noChangeAspect="1" noChangeArrowheads="1"/>
          </p:cNvPicPr>
          <p:nvPr/>
        </p:nvPicPr>
        <p:blipFill>
          <a:blip r:embed="rId6" cstate="print"/>
          <a:srcRect/>
          <a:stretch>
            <a:fillRect/>
          </a:stretch>
        </p:blipFill>
        <p:spPr bwMode="auto">
          <a:xfrm>
            <a:off x="5652120" y="4365104"/>
            <a:ext cx="2857500" cy="2133601"/>
          </a:xfrm>
          <a:prstGeom prst="rect">
            <a:avLst/>
          </a:prstGeom>
          <a:noFill/>
        </p:spPr>
      </p:pic>
      <p:pic>
        <p:nvPicPr>
          <p:cNvPr id="41992" name="Picture 8" descr="Tracoe ® phon assist 1 Sprechventil"/>
          <p:cNvPicPr>
            <a:picLocks noChangeAspect="1" noChangeArrowheads="1"/>
          </p:cNvPicPr>
          <p:nvPr/>
        </p:nvPicPr>
        <p:blipFill>
          <a:blip r:embed="rId7" cstate="print"/>
          <a:srcRect/>
          <a:stretch>
            <a:fillRect/>
          </a:stretch>
        </p:blipFill>
        <p:spPr bwMode="auto">
          <a:xfrm>
            <a:off x="2771800" y="3789040"/>
            <a:ext cx="2857500" cy="2143125"/>
          </a:xfrm>
          <a:prstGeom prst="rect">
            <a:avLst/>
          </a:prstGeom>
          <a:noFill/>
        </p:spPr>
      </p:pic>
      <p:pic>
        <p:nvPicPr>
          <p:cNvPr id="41994" name="Picture 10" descr="http://www.fahl-medizintechnik.de/typo3temp/pics/88c8e582cb.jpg"/>
          <p:cNvPicPr>
            <a:picLocks noChangeAspect="1" noChangeArrowheads="1"/>
          </p:cNvPicPr>
          <p:nvPr/>
        </p:nvPicPr>
        <p:blipFill>
          <a:blip r:embed="rId8" cstate="print"/>
          <a:srcRect/>
          <a:stretch>
            <a:fillRect/>
          </a:stretch>
        </p:blipFill>
        <p:spPr bwMode="auto">
          <a:xfrm>
            <a:off x="179512" y="4581128"/>
            <a:ext cx="2592288" cy="194421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1990"/>
                                        </p:tgtEl>
                                        <p:attrNameLst>
                                          <p:attrName>style.visibility</p:attrName>
                                        </p:attrNameLst>
                                      </p:cBhvr>
                                      <p:to>
                                        <p:strVal val="visible"/>
                                      </p:to>
                                    </p:set>
                                    <p:anim calcmode="lin" valueType="num">
                                      <p:cBhvr>
                                        <p:cTn id="19" dur="1000" fill="hold"/>
                                        <p:tgtEl>
                                          <p:spTgt spid="41990"/>
                                        </p:tgtEl>
                                        <p:attrNameLst>
                                          <p:attrName>ppt_w</p:attrName>
                                        </p:attrNameLst>
                                      </p:cBhvr>
                                      <p:tavLst>
                                        <p:tav tm="0">
                                          <p:val>
                                            <p:strVal val="#ppt_w*0.70"/>
                                          </p:val>
                                        </p:tav>
                                        <p:tav tm="100000">
                                          <p:val>
                                            <p:strVal val="#ppt_w"/>
                                          </p:val>
                                        </p:tav>
                                      </p:tavLst>
                                    </p:anim>
                                    <p:anim calcmode="lin" valueType="num">
                                      <p:cBhvr>
                                        <p:cTn id="20" dur="1000" fill="hold"/>
                                        <p:tgtEl>
                                          <p:spTgt spid="41990"/>
                                        </p:tgtEl>
                                        <p:attrNameLst>
                                          <p:attrName>ppt_h</p:attrName>
                                        </p:attrNameLst>
                                      </p:cBhvr>
                                      <p:tavLst>
                                        <p:tav tm="0">
                                          <p:val>
                                            <p:strVal val="#ppt_h"/>
                                          </p:val>
                                        </p:tav>
                                        <p:tav tm="100000">
                                          <p:val>
                                            <p:strVal val="#ppt_h"/>
                                          </p:val>
                                        </p:tav>
                                      </p:tavLst>
                                    </p:anim>
                                    <p:animEffect transition="in" filter="fade">
                                      <p:cBhvr>
                                        <p:cTn id="21" dur="1000"/>
                                        <p:tgtEl>
                                          <p:spTgt spid="4199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41986"/>
                                        </p:tgtEl>
                                        <p:attrNameLst>
                                          <p:attrName>style.visibility</p:attrName>
                                        </p:attrNameLst>
                                      </p:cBhvr>
                                      <p:to>
                                        <p:strVal val="visible"/>
                                      </p:to>
                                    </p:set>
                                    <p:anim calcmode="lin" valueType="num">
                                      <p:cBhvr>
                                        <p:cTn id="25" dur="1000" fill="hold"/>
                                        <p:tgtEl>
                                          <p:spTgt spid="41986"/>
                                        </p:tgtEl>
                                        <p:attrNameLst>
                                          <p:attrName>ppt_w</p:attrName>
                                        </p:attrNameLst>
                                      </p:cBhvr>
                                      <p:tavLst>
                                        <p:tav tm="0">
                                          <p:val>
                                            <p:strVal val="#ppt_w*0.70"/>
                                          </p:val>
                                        </p:tav>
                                        <p:tav tm="100000">
                                          <p:val>
                                            <p:strVal val="#ppt_w"/>
                                          </p:val>
                                        </p:tav>
                                      </p:tavLst>
                                    </p:anim>
                                    <p:anim calcmode="lin" valueType="num">
                                      <p:cBhvr>
                                        <p:cTn id="26" dur="1000" fill="hold"/>
                                        <p:tgtEl>
                                          <p:spTgt spid="41986"/>
                                        </p:tgtEl>
                                        <p:attrNameLst>
                                          <p:attrName>ppt_h</p:attrName>
                                        </p:attrNameLst>
                                      </p:cBhvr>
                                      <p:tavLst>
                                        <p:tav tm="0">
                                          <p:val>
                                            <p:strVal val="#ppt_h"/>
                                          </p:val>
                                        </p:tav>
                                        <p:tav tm="100000">
                                          <p:val>
                                            <p:strVal val="#ppt_h"/>
                                          </p:val>
                                        </p:tav>
                                      </p:tavLst>
                                    </p:anim>
                                    <p:animEffect transition="in" filter="fade">
                                      <p:cBhvr>
                                        <p:cTn id="27" dur="1000"/>
                                        <p:tgtEl>
                                          <p:spTgt spid="41986"/>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41994"/>
                                        </p:tgtEl>
                                        <p:attrNameLst>
                                          <p:attrName>style.visibility</p:attrName>
                                        </p:attrNameLst>
                                      </p:cBhvr>
                                      <p:to>
                                        <p:strVal val="visible"/>
                                      </p:to>
                                    </p:set>
                                    <p:anim calcmode="lin" valueType="num">
                                      <p:cBhvr>
                                        <p:cTn id="31" dur="1000" fill="hold"/>
                                        <p:tgtEl>
                                          <p:spTgt spid="41994"/>
                                        </p:tgtEl>
                                        <p:attrNameLst>
                                          <p:attrName>ppt_w</p:attrName>
                                        </p:attrNameLst>
                                      </p:cBhvr>
                                      <p:tavLst>
                                        <p:tav tm="0">
                                          <p:val>
                                            <p:strVal val="#ppt_w*0.70"/>
                                          </p:val>
                                        </p:tav>
                                        <p:tav tm="100000">
                                          <p:val>
                                            <p:strVal val="#ppt_w"/>
                                          </p:val>
                                        </p:tav>
                                      </p:tavLst>
                                    </p:anim>
                                    <p:anim calcmode="lin" valueType="num">
                                      <p:cBhvr>
                                        <p:cTn id="32" dur="1000" fill="hold"/>
                                        <p:tgtEl>
                                          <p:spTgt spid="41994"/>
                                        </p:tgtEl>
                                        <p:attrNameLst>
                                          <p:attrName>ppt_h</p:attrName>
                                        </p:attrNameLst>
                                      </p:cBhvr>
                                      <p:tavLst>
                                        <p:tav tm="0">
                                          <p:val>
                                            <p:strVal val="#ppt_h"/>
                                          </p:val>
                                        </p:tav>
                                        <p:tav tm="100000">
                                          <p:val>
                                            <p:strVal val="#ppt_h"/>
                                          </p:val>
                                        </p:tav>
                                      </p:tavLst>
                                    </p:anim>
                                    <p:animEffect transition="in" filter="fade">
                                      <p:cBhvr>
                                        <p:cTn id="33" dur="1000"/>
                                        <p:tgtEl>
                                          <p:spTgt spid="41994"/>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41988"/>
                                        </p:tgtEl>
                                        <p:attrNameLst>
                                          <p:attrName>style.visibility</p:attrName>
                                        </p:attrNameLst>
                                      </p:cBhvr>
                                      <p:to>
                                        <p:strVal val="visible"/>
                                      </p:to>
                                    </p:set>
                                    <p:anim calcmode="lin" valueType="num">
                                      <p:cBhvr>
                                        <p:cTn id="37" dur="1000" fill="hold"/>
                                        <p:tgtEl>
                                          <p:spTgt spid="41988"/>
                                        </p:tgtEl>
                                        <p:attrNameLst>
                                          <p:attrName>ppt_w</p:attrName>
                                        </p:attrNameLst>
                                      </p:cBhvr>
                                      <p:tavLst>
                                        <p:tav tm="0">
                                          <p:val>
                                            <p:strVal val="#ppt_w*0.70"/>
                                          </p:val>
                                        </p:tav>
                                        <p:tav tm="100000">
                                          <p:val>
                                            <p:strVal val="#ppt_w"/>
                                          </p:val>
                                        </p:tav>
                                      </p:tavLst>
                                    </p:anim>
                                    <p:anim calcmode="lin" valueType="num">
                                      <p:cBhvr>
                                        <p:cTn id="38" dur="1000" fill="hold"/>
                                        <p:tgtEl>
                                          <p:spTgt spid="41988"/>
                                        </p:tgtEl>
                                        <p:attrNameLst>
                                          <p:attrName>ppt_h</p:attrName>
                                        </p:attrNameLst>
                                      </p:cBhvr>
                                      <p:tavLst>
                                        <p:tav tm="0">
                                          <p:val>
                                            <p:strVal val="#ppt_h"/>
                                          </p:val>
                                        </p:tav>
                                        <p:tav tm="100000">
                                          <p:val>
                                            <p:strVal val="#ppt_h"/>
                                          </p:val>
                                        </p:tav>
                                      </p:tavLst>
                                    </p:anim>
                                    <p:animEffect transition="in" filter="fade">
                                      <p:cBhvr>
                                        <p:cTn id="39" dur="1000"/>
                                        <p:tgtEl>
                                          <p:spTgt spid="41988"/>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41992"/>
                                        </p:tgtEl>
                                        <p:attrNameLst>
                                          <p:attrName>style.visibility</p:attrName>
                                        </p:attrNameLst>
                                      </p:cBhvr>
                                      <p:to>
                                        <p:strVal val="visible"/>
                                      </p:to>
                                    </p:set>
                                    <p:anim calcmode="lin" valueType="num">
                                      <p:cBhvr>
                                        <p:cTn id="43" dur="1000" fill="hold"/>
                                        <p:tgtEl>
                                          <p:spTgt spid="41992"/>
                                        </p:tgtEl>
                                        <p:attrNameLst>
                                          <p:attrName>ppt_w</p:attrName>
                                        </p:attrNameLst>
                                      </p:cBhvr>
                                      <p:tavLst>
                                        <p:tav tm="0">
                                          <p:val>
                                            <p:strVal val="#ppt_w*0.70"/>
                                          </p:val>
                                        </p:tav>
                                        <p:tav tm="100000">
                                          <p:val>
                                            <p:strVal val="#ppt_w"/>
                                          </p:val>
                                        </p:tav>
                                      </p:tavLst>
                                    </p:anim>
                                    <p:anim calcmode="lin" valueType="num">
                                      <p:cBhvr>
                                        <p:cTn id="44" dur="1000" fill="hold"/>
                                        <p:tgtEl>
                                          <p:spTgt spid="41992"/>
                                        </p:tgtEl>
                                        <p:attrNameLst>
                                          <p:attrName>ppt_h</p:attrName>
                                        </p:attrNameLst>
                                      </p:cBhvr>
                                      <p:tavLst>
                                        <p:tav tm="0">
                                          <p:val>
                                            <p:strVal val="#ppt_h"/>
                                          </p:val>
                                        </p:tav>
                                        <p:tav tm="100000">
                                          <p:val>
                                            <p:strVal val="#ppt_h"/>
                                          </p:val>
                                        </p:tav>
                                      </p:tavLst>
                                    </p:anim>
                                    <p:animEffect transition="in" filter="fade">
                                      <p:cBhvr>
                                        <p:cTn id="45" dur="10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044624"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pPr>
              <a:buNone/>
            </a:pPr>
            <a:r>
              <a:rPr lang="de-DE" dirty="0" smtClean="0"/>
              <a:t>Welche Kanüle ist die Richtige ?</a:t>
            </a:r>
          </a:p>
          <a:p>
            <a:pPr>
              <a:buNone/>
            </a:pPr>
            <a:endParaRPr lang="de-DE" dirty="0" smtClean="0"/>
          </a:p>
          <a:p>
            <a:r>
              <a:rPr lang="de-DE" dirty="0" smtClean="0"/>
              <a:t>Beatmung?</a:t>
            </a:r>
          </a:p>
          <a:p>
            <a:r>
              <a:rPr lang="de-DE" dirty="0" smtClean="0"/>
              <a:t>Spontanatmung?</a:t>
            </a:r>
          </a:p>
          <a:p>
            <a:r>
              <a:rPr lang="de-DE" dirty="0" err="1" smtClean="0"/>
              <a:t>Weaning</a:t>
            </a:r>
            <a:r>
              <a:rPr lang="de-DE" dirty="0" smtClean="0"/>
              <a:t>?</a:t>
            </a:r>
          </a:p>
          <a:p>
            <a:r>
              <a:rPr lang="de-DE" dirty="0" smtClean="0"/>
              <a:t>Aspirationsschutz?</a:t>
            </a:r>
          </a:p>
          <a:p>
            <a:pPr>
              <a:buNone/>
            </a:pP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r>
              <a:rPr lang="de-DE" dirty="0" smtClean="0"/>
              <a:t>Blockbare Trachealkanüle</a:t>
            </a:r>
          </a:p>
        </p:txBody>
      </p:sp>
      <p:pic>
        <p:nvPicPr>
          <p:cNvPr id="5" name="Picture 6" descr="Originaldatei ‎ (2.288 × 1.712 Pixel, Dateigröße: 260 KB, MIME ..."/>
          <p:cNvPicPr>
            <a:picLocks noChangeAspect="1" noChangeArrowheads="1"/>
          </p:cNvPicPr>
          <p:nvPr/>
        </p:nvPicPr>
        <p:blipFill>
          <a:blip r:embed="rId3" cstate="print"/>
          <a:srcRect/>
          <a:stretch>
            <a:fillRect/>
          </a:stretch>
        </p:blipFill>
        <p:spPr bwMode="auto">
          <a:xfrm>
            <a:off x="5220072" y="3717032"/>
            <a:ext cx="4096739" cy="3058900"/>
          </a:xfrm>
          <a:prstGeom prst="rect">
            <a:avLst/>
          </a:prstGeom>
          <a:noFill/>
        </p:spPr>
      </p:pic>
      <p:sp>
        <p:nvSpPr>
          <p:cNvPr id="6" name="Rechteck 5"/>
          <p:cNvSpPr/>
          <p:nvPr/>
        </p:nvSpPr>
        <p:spPr>
          <a:xfrm>
            <a:off x="251520" y="2636912"/>
            <a:ext cx="4968552" cy="32403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de-DE" dirty="0" smtClean="0"/>
              <a:t> Cuff zur Abdichtung des trachealen </a:t>
            </a:r>
            <a:r>
              <a:rPr lang="de-DE" dirty="0" err="1" smtClean="0"/>
              <a:t>Lumens</a:t>
            </a:r>
            <a:endParaRPr lang="de-DE" dirty="0" smtClean="0"/>
          </a:p>
          <a:p>
            <a:pPr lvl="1"/>
            <a:endParaRPr lang="de-DE" dirty="0" smtClean="0"/>
          </a:p>
          <a:p>
            <a:pPr lvl="1">
              <a:buFont typeface="Arial" pitchFamily="34" charset="0"/>
              <a:buChar char="•"/>
            </a:pPr>
            <a:r>
              <a:rPr lang="de-DE" dirty="0" smtClean="0"/>
              <a:t> Ermöglicht eine Überdruckbeatmung</a:t>
            </a:r>
          </a:p>
          <a:p>
            <a:pPr lvl="1"/>
            <a:endParaRPr lang="de-DE" dirty="0" smtClean="0"/>
          </a:p>
          <a:p>
            <a:pPr lvl="1">
              <a:buFont typeface="Arial" pitchFamily="34" charset="0"/>
              <a:buChar char="•"/>
            </a:pPr>
            <a:r>
              <a:rPr lang="de-DE" dirty="0" smtClean="0"/>
              <a:t> Schützt vor schweren Aspirationen</a:t>
            </a:r>
          </a:p>
          <a:p>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ctrTitle"/>
          </p:nvPr>
        </p:nvSpPr>
        <p:spPr/>
        <p:txBody>
          <a:bodyPr>
            <a:normAutofit/>
          </a:bodyPr>
          <a:lstStyle/>
          <a:p>
            <a:r>
              <a:rPr lang="de-DE" dirty="0" smtClean="0"/>
              <a:t>Basiskurs „Pflegefachkraft für außerklinische Beatmung“</a:t>
            </a:r>
            <a:endParaRPr lang="de-DE" dirty="0"/>
          </a:p>
        </p:txBody>
      </p:sp>
      <p:sp>
        <p:nvSpPr>
          <p:cNvPr id="3" name="Untertitel 2"/>
          <p:cNvSpPr>
            <a:spLocks noGrp="1"/>
          </p:cNvSpPr>
          <p:nvPr>
            <p:ph type="subTitle" idx="1"/>
          </p:nvPr>
        </p:nvSpPr>
        <p:spPr/>
        <p:txBody>
          <a:bodyPr/>
          <a:lstStyle/>
          <a:p>
            <a:endParaRPr lang="de-DE" dirty="0"/>
          </a:p>
        </p:txBody>
      </p:sp>
      <p:pic>
        <p:nvPicPr>
          <p:cNvPr id="3074" name="Picture 2" descr="DIGAB Logo">
            <a:hlinkClick r:id="rId3"/>
          </p:cNvPr>
          <p:cNvPicPr>
            <a:picLocks noChangeAspect="1" noChangeArrowheads="1"/>
          </p:cNvPicPr>
          <p:nvPr/>
        </p:nvPicPr>
        <p:blipFill>
          <a:blip r:embed="rId4" cstate="print"/>
          <a:srcRect/>
          <a:stretch>
            <a:fillRect/>
          </a:stretch>
        </p:blipFill>
        <p:spPr bwMode="auto">
          <a:xfrm>
            <a:off x="2339752" y="3933056"/>
            <a:ext cx="4495630" cy="1584176"/>
          </a:xfrm>
          <a:prstGeom prst="rect">
            <a:avLst/>
          </a:prstGeom>
          <a:noFill/>
        </p:spPr>
      </p:pic>
    </p:spTree>
  </p:cSld>
  <p:clrMapOvr>
    <a:masterClrMapping/>
  </p:clrMapOvr>
  <p:transition>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r>
              <a:rPr lang="de-DE" dirty="0" smtClean="0"/>
              <a:t>Blockbare Trachealkanüle</a:t>
            </a:r>
          </a:p>
        </p:txBody>
      </p:sp>
      <p:sp>
        <p:nvSpPr>
          <p:cNvPr id="6" name="Rechteck 5"/>
          <p:cNvSpPr/>
          <p:nvPr/>
        </p:nvSpPr>
        <p:spPr>
          <a:xfrm>
            <a:off x="179512" y="2276872"/>
            <a:ext cx="8784976" cy="136815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Blockbare Kanülen gibt es in verschiedenen Ausführungen. Sie variieren in der Größe, Materialien und </a:t>
            </a:r>
            <a:r>
              <a:rPr lang="de-DE" dirty="0" err="1" smtClean="0"/>
              <a:t>Cuffbeschaffenheit</a:t>
            </a:r>
            <a:r>
              <a:rPr lang="de-DE" dirty="0" smtClean="0"/>
              <a:t>. Neben den einfachen Kanülen gibt es Kanülen mit </a:t>
            </a:r>
            <a:r>
              <a:rPr lang="de-DE" dirty="0" err="1" smtClean="0"/>
              <a:t>subglottischer</a:t>
            </a:r>
            <a:r>
              <a:rPr lang="de-DE" dirty="0" smtClean="0"/>
              <a:t> Absaugung oder austauschbarer Seele.</a:t>
            </a:r>
            <a:endParaRPr lang="de-DE" dirty="0"/>
          </a:p>
        </p:txBody>
      </p:sp>
      <p:pic>
        <p:nvPicPr>
          <p:cNvPr id="7" name="Picture 2" descr="View larger image"/>
          <p:cNvPicPr>
            <a:picLocks noChangeAspect="1" noChangeArrowheads="1"/>
          </p:cNvPicPr>
          <p:nvPr/>
        </p:nvPicPr>
        <p:blipFill>
          <a:blip r:embed="rId3" cstate="print"/>
          <a:srcRect/>
          <a:stretch>
            <a:fillRect/>
          </a:stretch>
        </p:blipFill>
        <p:spPr bwMode="auto">
          <a:xfrm>
            <a:off x="4788024" y="3833664"/>
            <a:ext cx="3044634" cy="3024336"/>
          </a:xfrm>
          <a:prstGeom prst="rect">
            <a:avLst/>
          </a:prstGeom>
          <a:noFill/>
        </p:spPr>
      </p:pic>
      <p:pic>
        <p:nvPicPr>
          <p:cNvPr id="8" name="Inhaltsplatzhalter 4" descr="trachseele.jpg"/>
          <p:cNvPicPr>
            <a:picLocks noChangeAspect="1"/>
          </p:cNvPicPr>
          <p:nvPr/>
        </p:nvPicPr>
        <p:blipFill>
          <a:blip r:embed="rId4" cstate="print"/>
          <a:stretch>
            <a:fillRect/>
          </a:stretch>
        </p:blipFill>
        <p:spPr>
          <a:xfrm>
            <a:off x="1043608" y="3782835"/>
            <a:ext cx="2376264" cy="307516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88640"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r>
              <a:rPr lang="de-DE" dirty="0" smtClean="0"/>
              <a:t>Sprechkanüle</a:t>
            </a:r>
          </a:p>
        </p:txBody>
      </p:sp>
      <p:sp>
        <p:nvSpPr>
          <p:cNvPr id="6" name="Rechteck 5"/>
          <p:cNvSpPr/>
          <p:nvPr/>
        </p:nvSpPr>
        <p:spPr>
          <a:xfrm>
            <a:off x="0" y="2132856"/>
            <a:ext cx="4788024" cy="45365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de-DE" dirty="0" smtClean="0"/>
              <a:t> ohne Cuff</a:t>
            </a:r>
          </a:p>
          <a:p>
            <a:pPr lvl="1"/>
            <a:endParaRPr lang="de-DE" dirty="0" smtClean="0"/>
          </a:p>
          <a:p>
            <a:pPr lvl="1">
              <a:buFont typeface="Arial" pitchFamily="34" charset="0"/>
              <a:buChar char="•"/>
            </a:pPr>
            <a:r>
              <a:rPr lang="de-DE" dirty="0" smtClean="0"/>
              <a:t> Wenn Aspiration ausgeschlossen ist und keine Beatmungspflichtigkeit mehr vorliegt</a:t>
            </a:r>
          </a:p>
          <a:p>
            <a:pPr lvl="1"/>
            <a:endParaRPr lang="de-DE" dirty="0" smtClean="0"/>
          </a:p>
          <a:p>
            <a:pPr lvl="1">
              <a:buFont typeface="Arial" pitchFamily="34" charset="0"/>
              <a:buChar char="•"/>
            </a:pPr>
            <a:r>
              <a:rPr lang="de-DE" dirty="0" smtClean="0"/>
              <a:t> Das Sprechventil lenkt die Exspiration durch eine spezielle Fensterung in der Kanüle über den Kehlkopf</a:t>
            </a:r>
          </a:p>
          <a:p>
            <a:pPr lvl="1"/>
            <a:endParaRPr lang="de-DE" dirty="0" smtClean="0"/>
          </a:p>
          <a:p>
            <a:pPr lvl="1">
              <a:buFont typeface="Arial" pitchFamily="34" charset="0"/>
              <a:buChar char="•"/>
            </a:pPr>
            <a:r>
              <a:rPr lang="de-DE" dirty="0" smtClean="0"/>
              <a:t> Zur Verbesserung der Pflegbarkeit sind die meisten Sprechkanülen mit einer Seele ausgestattet, die separat entfernt werden kann</a:t>
            </a:r>
          </a:p>
        </p:txBody>
      </p:sp>
      <p:pic>
        <p:nvPicPr>
          <p:cNvPr id="44036" name="Picture 4" descr="SILKO-VENT II DUO (ohne Sauerstoffansatz)"/>
          <p:cNvPicPr>
            <a:picLocks noChangeAspect="1" noChangeArrowheads="1"/>
          </p:cNvPicPr>
          <p:nvPr/>
        </p:nvPicPr>
        <p:blipFill>
          <a:blip r:embed="rId3" cstate="print"/>
          <a:srcRect/>
          <a:stretch>
            <a:fillRect/>
          </a:stretch>
        </p:blipFill>
        <p:spPr bwMode="auto">
          <a:xfrm>
            <a:off x="5004048" y="4149080"/>
            <a:ext cx="3441058" cy="2547664"/>
          </a:xfrm>
          <a:prstGeom prst="rect">
            <a:avLst/>
          </a:prstGeom>
          <a:noFill/>
        </p:spPr>
      </p:pic>
      <p:pic>
        <p:nvPicPr>
          <p:cNvPr id="44038" name="Picture 6" descr="Sprechkanülen für die Tracheotomie"/>
          <p:cNvPicPr>
            <a:picLocks noChangeAspect="1" noChangeArrowheads="1"/>
          </p:cNvPicPr>
          <p:nvPr/>
        </p:nvPicPr>
        <p:blipFill>
          <a:blip r:embed="rId4" cstate="print"/>
          <a:srcRect/>
          <a:stretch>
            <a:fillRect/>
          </a:stretch>
        </p:blipFill>
        <p:spPr bwMode="auto">
          <a:xfrm>
            <a:off x="5292080" y="2132856"/>
            <a:ext cx="2880320" cy="192021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44036"/>
                                        </p:tgtEl>
                                        <p:attrNameLst>
                                          <p:attrName>style.visibility</p:attrName>
                                        </p:attrNameLst>
                                      </p:cBhvr>
                                      <p:to>
                                        <p:strVal val="visible"/>
                                      </p:to>
                                    </p:set>
                                    <p:anim calcmode="lin" valueType="num">
                                      <p:cBhvr additive="base">
                                        <p:cTn id="18" dur="500" fill="hold"/>
                                        <p:tgtEl>
                                          <p:spTgt spid="44036"/>
                                        </p:tgtEl>
                                        <p:attrNameLst>
                                          <p:attrName>ppt_x</p:attrName>
                                        </p:attrNameLst>
                                      </p:cBhvr>
                                      <p:tavLst>
                                        <p:tav tm="0">
                                          <p:val>
                                            <p:strVal val="#ppt_x"/>
                                          </p:val>
                                        </p:tav>
                                        <p:tav tm="100000">
                                          <p:val>
                                            <p:strVal val="#ppt_x"/>
                                          </p:val>
                                        </p:tav>
                                      </p:tavLst>
                                    </p:anim>
                                    <p:anim calcmode="lin" valueType="num">
                                      <p:cBhvr additive="base">
                                        <p:cTn id="19" dur="500" fill="hold"/>
                                        <p:tgtEl>
                                          <p:spTgt spid="4403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4038"/>
                                        </p:tgtEl>
                                        <p:attrNameLst>
                                          <p:attrName>style.visibility</p:attrName>
                                        </p:attrNameLst>
                                      </p:cBhvr>
                                      <p:to>
                                        <p:strVal val="visible"/>
                                      </p:to>
                                    </p:set>
                                    <p:anim calcmode="lin" valueType="num">
                                      <p:cBhvr additive="base">
                                        <p:cTn id="23" dur="500" fill="hold"/>
                                        <p:tgtEl>
                                          <p:spTgt spid="44038"/>
                                        </p:tgtEl>
                                        <p:attrNameLst>
                                          <p:attrName>ppt_x</p:attrName>
                                        </p:attrNameLst>
                                      </p:cBhvr>
                                      <p:tavLst>
                                        <p:tav tm="0">
                                          <p:val>
                                            <p:strVal val="#ppt_x"/>
                                          </p:val>
                                        </p:tav>
                                        <p:tav tm="100000">
                                          <p:val>
                                            <p:strVal val="#ppt_x"/>
                                          </p:val>
                                        </p:tav>
                                      </p:tavLst>
                                    </p:anim>
                                    <p:anim calcmode="lin" valueType="num">
                                      <p:cBhvr additive="base">
                                        <p:cTn id="24"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r>
              <a:rPr lang="de-DE" dirty="0" smtClean="0"/>
              <a:t>Sprechkanüle mit Cuff</a:t>
            </a:r>
          </a:p>
        </p:txBody>
      </p:sp>
      <p:sp>
        <p:nvSpPr>
          <p:cNvPr id="6" name="Rechteck 5"/>
          <p:cNvSpPr/>
          <p:nvPr/>
        </p:nvSpPr>
        <p:spPr>
          <a:xfrm>
            <a:off x="0" y="2132856"/>
            <a:ext cx="5256584" cy="41044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de-DE" dirty="0" smtClean="0"/>
          </a:p>
          <a:p>
            <a:pPr lvl="1">
              <a:buFont typeface="Arial" pitchFamily="34" charset="0"/>
              <a:buChar char="•"/>
            </a:pPr>
            <a:r>
              <a:rPr lang="de-DE" dirty="0" smtClean="0"/>
              <a:t> Cuff vorhanden</a:t>
            </a:r>
          </a:p>
          <a:p>
            <a:pPr lvl="1"/>
            <a:endParaRPr lang="de-DE" dirty="0" smtClean="0"/>
          </a:p>
          <a:p>
            <a:pPr lvl="1">
              <a:buFont typeface="Arial" pitchFamily="34" charset="0"/>
              <a:buChar char="•"/>
            </a:pPr>
            <a:r>
              <a:rPr lang="de-DE" dirty="0" smtClean="0"/>
              <a:t> Spezielle Siebung in der Außenkanüle</a:t>
            </a:r>
          </a:p>
          <a:p>
            <a:pPr lvl="1"/>
            <a:endParaRPr lang="de-DE" dirty="0" smtClean="0"/>
          </a:p>
          <a:p>
            <a:pPr lvl="1">
              <a:buFont typeface="Arial" pitchFamily="34" charset="0"/>
              <a:buChar char="•"/>
            </a:pPr>
            <a:r>
              <a:rPr lang="de-DE" dirty="0" smtClean="0"/>
              <a:t> Austauschbare Innenkanüle mit und ohne Fensterung</a:t>
            </a:r>
          </a:p>
          <a:p>
            <a:pPr lvl="1"/>
            <a:endParaRPr lang="de-DE" dirty="0" smtClean="0"/>
          </a:p>
          <a:p>
            <a:pPr lvl="1">
              <a:buFont typeface="Arial" pitchFamily="34" charset="0"/>
              <a:buChar char="•"/>
            </a:pPr>
            <a:r>
              <a:rPr lang="de-DE" dirty="0" smtClean="0"/>
              <a:t> Bei Aspirationsgefahr, ermöglicht Überdruckbeatmung</a:t>
            </a:r>
          </a:p>
          <a:p>
            <a:pPr lvl="1"/>
            <a:endParaRPr lang="de-DE" dirty="0" smtClean="0"/>
          </a:p>
          <a:p>
            <a:pPr lvl="1">
              <a:buFont typeface="Arial" pitchFamily="34" charset="0"/>
              <a:buChar char="•"/>
            </a:pPr>
            <a:r>
              <a:rPr lang="de-DE" dirty="0" smtClean="0"/>
              <a:t> Bei erschwerter Entwöhnung vom Respirator besonders geeignet</a:t>
            </a:r>
          </a:p>
        </p:txBody>
      </p:sp>
      <p:pic>
        <p:nvPicPr>
          <p:cNvPr id="7" name="Inhaltsplatzhalter 4" descr="trachseele.jpg"/>
          <p:cNvPicPr>
            <a:picLocks noChangeAspect="1"/>
          </p:cNvPicPr>
          <p:nvPr/>
        </p:nvPicPr>
        <p:blipFill>
          <a:blip r:embed="rId3" cstate="print"/>
          <a:stretch>
            <a:fillRect/>
          </a:stretch>
        </p:blipFill>
        <p:spPr>
          <a:xfrm>
            <a:off x="5432822" y="2204864"/>
            <a:ext cx="3171626" cy="41044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r>
              <a:rPr lang="de-DE" dirty="0" smtClean="0"/>
              <a:t>Sprechventil</a:t>
            </a:r>
          </a:p>
        </p:txBody>
      </p:sp>
      <p:sp>
        <p:nvSpPr>
          <p:cNvPr id="6" name="Rechteck 5"/>
          <p:cNvSpPr/>
          <p:nvPr/>
        </p:nvSpPr>
        <p:spPr>
          <a:xfrm>
            <a:off x="179512" y="2132856"/>
            <a:ext cx="4645024" cy="38884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de-DE" dirty="0" smtClean="0"/>
              <a:t> Kann auf eine Trachealkanüle gesetzt werden</a:t>
            </a:r>
          </a:p>
          <a:p>
            <a:pPr lvl="1"/>
            <a:endParaRPr lang="de-DE" dirty="0" smtClean="0"/>
          </a:p>
          <a:p>
            <a:pPr lvl="1">
              <a:buFont typeface="Arial" pitchFamily="34" charset="0"/>
              <a:buChar char="•"/>
            </a:pPr>
            <a:r>
              <a:rPr lang="de-DE" dirty="0" smtClean="0"/>
              <a:t> Öffnet sich bei der Inspiration und lenkt die Exspiration über den Kehlkopf</a:t>
            </a:r>
          </a:p>
          <a:p>
            <a:pPr lvl="1"/>
            <a:endParaRPr lang="de-DE" dirty="0" smtClean="0"/>
          </a:p>
          <a:p>
            <a:pPr lvl="1">
              <a:buFont typeface="Arial" pitchFamily="34" charset="0"/>
              <a:buChar char="•"/>
            </a:pPr>
            <a:r>
              <a:rPr lang="de-DE" dirty="0" smtClean="0"/>
              <a:t> Cave: Herkömmliche Trachealkanülen haben keine spezielle Fensterung, also muss der Cuff Komplett entblockt werden</a:t>
            </a:r>
          </a:p>
          <a:p>
            <a:pPr lvl="1">
              <a:buFont typeface="Arial" pitchFamily="34" charset="0"/>
              <a:buChar char="•"/>
            </a:pPr>
            <a:r>
              <a:rPr lang="de-DE" dirty="0" smtClean="0"/>
              <a:t>Nicht geeignet für Trachealkanülen mit großen Innenlumen (ab 8,5 ID)</a:t>
            </a:r>
          </a:p>
          <a:p>
            <a:pPr lvl="1"/>
            <a:endParaRPr lang="de-DE" dirty="0" smtClean="0"/>
          </a:p>
          <a:p>
            <a:pPr lvl="1">
              <a:buFont typeface="Arial" pitchFamily="34" charset="0"/>
              <a:buChar char="•"/>
            </a:pPr>
            <a:r>
              <a:rPr lang="de-DE" dirty="0" smtClean="0"/>
              <a:t>Mit oder ohne O2 Anschluss</a:t>
            </a:r>
          </a:p>
        </p:txBody>
      </p:sp>
      <p:pic>
        <p:nvPicPr>
          <p:cNvPr id="8" name="Picture 8" descr="Tracoe ® phon assist 1 Sprechventil"/>
          <p:cNvPicPr>
            <a:picLocks noChangeAspect="1" noChangeArrowheads="1"/>
          </p:cNvPicPr>
          <p:nvPr/>
        </p:nvPicPr>
        <p:blipFill>
          <a:blip r:embed="rId3" cstate="print"/>
          <a:srcRect/>
          <a:stretch>
            <a:fillRect/>
          </a:stretch>
        </p:blipFill>
        <p:spPr bwMode="auto">
          <a:xfrm>
            <a:off x="5052053" y="2420888"/>
            <a:ext cx="4091947" cy="306896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r>
              <a:rPr lang="de-DE" dirty="0" smtClean="0"/>
              <a:t>Künstliche Nase</a:t>
            </a:r>
          </a:p>
        </p:txBody>
      </p:sp>
      <p:sp>
        <p:nvSpPr>
          <p:cNvPr id="6" name="Rechteck 5"/>
          <p:cNvSpPr/>
          <p:nvPr/>
        </p:nvSpPr>
        <p:spPr>
          <a:xfrm>
            <a:off x="0" y="2060848"/>
            <a:ext cx="7884368" cy="223224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de-DE" dirty="0" smtClean="0"/>
              <a:t> Kann auf die geblockte Trachealkanüle gesteckt werden</a:t>
            </a:r>
          </a:p>
          <a:p>
            <a:pPr lvl="1"/>
            <a:endParaRPr lang="de-DE" dirty="0" smtClean="0"/>
          </a:p>
          <a:p>
            <a:pPr lvl="1">
              <a:buFont typeface="Arial" pitchFamily="34" charset="0"/>
              <a:buChar char="•"/>
            </a:pPr>
            <a:r>
              <a:rPr lang="de-DE" dirty="0" smtClean="0"/>
              <a:t> Ermöglicht Spontanatmung und Aspirationsschutz</a:t>
            </a:r>
          </a:p>
          <a:p>
            <a:pPr lvl="1"/>
            <a:endParaRPr lang="de-DE" dirty="0" smtClean="0"/>
          </a:p>
          <a:p>
            <a:pPr lvl="1">
              <a:buFont typeface="Arial" pitchFamily="34" charset="0"/>
              <a:buChar char="•"/>
            </a:pPr>
            <a:r>
              <a:rPr lang="de-DE" dirty="0" smtClean="0"/>
              <a:t> Übernimmt teilweise die Klimafunktion der oberen Atemwege</a:t>
            </a:r>
          </a:p>
          <a:p>
            <a:pPr lvl="1"/>
            <a:endParaRPr lang="de-DE" dirty="0" smtClean="0"/>
          </a:p>
          <a:p>
            <a:pPr lvl="1">
              <a:buFont typeface="Arial" pitchFamily="34" charset="0"/>
              <a:buChar char="•"/>
            </a:pPr>
            <a:r>
              <a:rPr lang="de-DE" dirty="0" smtClean="0"/>
              <a:t> Mit oder O2 Anschluss</a:t>
            </a:r>
          </a:p>
          <a:p>
            <a:pPr lvl="1"/>
            <a:endParaRPr lang="de-DE" dirty="0" smtClean="0"/>
          </a:p>
        </p:txBody>
      </p:sp>
      <p:pic>
        <p:nvPicPr>
          <p:cNvPr id="48130" name="Picture 2" descr="https://sp.yimg.com/ib/th?id=HN.607986401024282082&amp;pid=15.1&amp;P=0"/>
          <p:cNvPicPr>
            <a:picLocks noChangeAspect="1" noChangeArrowheads="1"/>
          </p:cNvPicPr>
          <p:nvPr/>
        </p:nvPicPr>
        <p:blipFill>
          <a:blip r:embed="rId3" cstate="print"/>
          <a:srcRect/>
          <a:stretch>
            <a:fillRect/>
          </a:stretch>
        </p:blipFill>
        <p:spPr bwMode="auto">
          <a:xfrm>
            <a:off x="5004048" y="4257092"/>
            <a:ext cx="3467877" cy="2600908"/>
          </a:xfrm>
          <a:prstGeom prst="rect">
            <a:avLst/>
          </a:prstGeom>
          <a:noFill/>
        </p:spPr>
      </p:pic>
      <p:pic>
        <p:nvPicPr>
          <p:cNvPr id="48132" name="Picture 4" descr="https://sp.yimg.com/ib/th?id=HN.608042892733252083&amp;pid=15.1&amp;P=0"/>
          <p:cNvPicPr>
            <a:picLocks noChangeAspect="1" noChangeArrowheads="1"/>
          </p:cNvPicPr>
          <p:nvPr/>
        </p:nvPicPr>
        <p:blipFill>
          <a:blip r:embed="rId4" cstate="print"/>
          <a:srcRect/>
          <a:stretch>
            <a:fillRect/>
          </a:stretch>
        </p:blipFill>
        <p:spPr bwMode="auto">
          <a:xfrm>
            <a:off x="0" y="4377675"/>
            <a:ext cx="4139952" cy="24803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48132"/>
                                        </p:tgtEl>
                                        <p:attrNameLst>
                                          <p:attrName>style.visibility</p:attrName>
                                        </p:attrNameLst>
                                      </p:cBhvr>
                                      <p:to>
                                        <p:strVal val="visible"/>
                                      </p:to>
                                    </p:set>
                                    <p:anim calcmode="lin" valueType="num">
                                      <p:cBhvr additive="base">
                                        <p:cTn id="18" dur="500" fill="hold"/>
                                        <p:tgtEl>
                                          <p:spTgt spid="48132"/>
                                        </p:tgtEl>
                                        <p:attrNameLst>
                                          <p:attrName>ppt_x</p:attrName>
                                        </p:attrNameLst>
                                      </p:cBhvr>
                                      <p:tavLst>
                                        <p:tav tm="0">
                                          <p:val>
                                            <p:strVal val="#ppt_x"/>
                                          </p:val>
                                        </p:tav>
                                        <p:tav tm="100000">
                                          <p:val>
                                            <p:strVal val="#ppt_x"/>
                                          </p:val>
                                        </p:tav>
                                      </p:tavLst>
                                    </p:anim>
                                    <p:anim calcmode="lin" valueType="num">
                                      <p:cBhvr additive="base">
                                        <p:cTn id="19" dur="500" fill="hold"/>
                                        <p:tgtEl>
                                          <p:spTgt spid="4813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8130"/>
                                        </p:tgtEl>
                                        <p:attrNameLst>
                                          <p:attrName>style.visibility</p:attrName>
                                        </p:attrNameLst>
                                      </p:cBhvr>
                                      <p:to>
                                        <p:strVal val="visible"/>
                                      </p:to>
                                    </p:set>
                                    <p:anim calcmode="lin" valueType="num">
                                      <p:cBhvr additive="base">
                                        <p:cTn id="23" dur="500" fill="hold"/>
                                        <p:tgtEl>
                                          <p:spTgt spid="48130"/>
                                        </p:tgtEl>
                                        <p:attrNameLst>
                                          <p:attrName>ppt_x</p:attrName>
                                        </p:attrNameLst>
                                      </p:cBhvr>
                                      <p:tavLst>
                                        <p:tav tm="0">
                                          <p:val>
                                            <p:strVal val="#ppt_x"/>
                                          </p:val>
                                        </p:tav>
                                        <p:tav tm="100000">
                                          <p:val>
                                            <p:strVal val="#ppt_x"/>
                                          </p:val>
                                        </p:tav>
                                      </p:tavLst>
                                    </p:anim>
                                    <p:anim calcmode="lin" valueType="num">
                                      <p:cBhvr additive="base">
                                        <p:cTn id="24"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Kanülenversorgung</a:t>
            </a:r>
            <a:endParaRPr lang="de-DE" dirty="0"/>
          </a:p>
        </p:txBody>
      </p:sp>
      <p:sp>
        <p:nvSpPr>
          <p:cNvPr id="3" name="Inhaltsplatzhalter 2"/>
          <p:cNvSpPr>
            <a:spLocks noGrp="1"/>
          </p:cNvSpPr>
          <p:nvPr>
            <p:ph idx="1"/>
          </p:nvPr>
        </p:nvSpPr>
        <p:spPr/>
        <p:txBody>
          <a:bodyPr/>
          <a:lstStyle/>
          <a:p>
            <a:r>
              <a:rPr lang="de-DE" dirty="0" smtClean="0"/>
              <a:t>Platzhalter</a:t>
            </a:r>
          </a:p>
        </p:txBody>
      </p:sp>
      <p:sp>
        <p:nvSpPr>
          <p:cNvPr id="6" name="Rechteck 5"/>
          <p:cNvSpPr/>
          <p:nvPr/>
        </p:nvSpPr>
        <p:spPr>
          <a:xfrm>
            <a:off x="251520" y="2132856"/>
            <a:ext cx="5040560" cy="472514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de-DE" dirty="0" smtClean="0"/>
              <a:t> Kleiner und kürzer als eine normale Trachealkanüle</a:t>
            </a:r>
          </a:p>
          <a:p>
            <a:pPr lvl="1"/>
            <a:endParaRPr lang="de-DE" dirty="0" smtClean="0"/>
          </a:p>
          <a:p>
            <a:pPr lvl="1">
              <a:buFont typeface="Arial" pitchFamily="34" charset="0"/>
              <a:buChar char="•"/>
            </a:pPr>
            <a:r>
              <a:rPr lang="de-DE" dirty="0" smtClean="0"/>
              <a:t> Ermöglicht die Ein- und Ausatmung über den oberen Respirationstrakt</a:t>
            </a:r>
          </a:p>
          <a:p>
            <a:pPr lvl="1"/>
            <a:endParaRPr lang="de-DE" dirty="0" smtClean="0"/>
          </a:p>
          <a:p>
            <a:pPr lvl="1">
              <a:buFont typeface="Arial" pitchFamily="34" charset="0"/>
              <a:buChar char="•"/>
            </a:pPr>
            <a:r>
              <a:rPr lang="de-DE" dirty="0" smtClean="0"/>
              <a:t> Möglichkeit der tracheobronchialen Absaugung bleibt vorhanden</a:t>
            </a:r>
          </a:p>
          <a:p>
            <a:pPr lvl="1"/>
            <a:endParaRPr lang="de-DE" dirty="0" smtClean="0"/>
          </a:p>
          <a:p>
            <a:pPr lvl="1">
              <a:buFont typeface="Arial" pitchFamily="34" charset="0"/>
              <a:buChar char="•"/>
            </a:pPr>
            <a:r>
              <a:rPr lang="de-DE" dirty="0" smtClean="0"/>
              <a:t> Für eine Dauerhafte Versorgung nicht geeignet</a:t>
            </a:r>
          </a:p>
          <a:p>
            <a:pPr lvl="1"/>
            <a:endParaRPr lang="de-DE" dirty="0" smtClean="0"/>
          </a:p>
          <a:p>
            <a:pPr lvl="1">
              <a:buFont typeface="Arial" pitchFamily="34" charset="0"/>
              <a:buChar char="•"/>
            </a:pPr>
            <a:r>
              <a:rPr lang="de-DE" dirty="0" smtClean="0"/>
              <a:t> Zur Erprobung der Belastbarkeit der Atmung vor Dekanülement zur Anwendung</a:t>
            </a:r>
          </a:p>
          <a:p>
            <a:pPr lvl="1">
              <a:buFont typeface="Arial" pitchFamily="34" charset="0"/>
              <a:buChar char="•"/>
            </a:pPr>
            <a:endParaRPr lang="de-DE" dirty="0" smtClean="0"/>
          </a:p>
        </p:txBody>
      </p:sp>
      <p:pic>
        <p:nvPicPr>
          <p:cNvPr id="8" name="Picture 10" descr="http://www.fahl-medizintechnik.de/typo3temp/pics/88c8e582cb.jpg"/>
          <p:cNvPicPr>
            <a:picLocks noChangeAspect="1" noChangeArrowheads="1"/>
          </p:cNvPicPr>
          <p:nvPr/>
        </p:nvPicPr>
        <p:blipFill>
          <a:blip r:embed="rId3" cstate="print"/>
          <a:srcRect/>
          <a:stretch>
            <a:fillRect/>
          </a:stretch>
        </p:blipFill>
        <p:spPr bwMode="auto">
          <a:xfrm>
            <a:off x="5508104" y="2204864"/>
            <a:ext cx="3851920" cy="2888940"/>
          </a:xfrm>
          <a:prstGeom prst="rect">
            <a:avLst/>
          </a:prstGeom>
          <a:noFill/>
        </p:spPr>
      </p:pic>
      <p:pic>
        <p:nvPicPr>
          <p:cNvPr id="52226" name="Picture 2" descr="abb links kurzkanuelen aus silikon zum offenhalten des tracheostomas ..."/>
          <p:cNvPicPr>
            <a:picLocks noChangeAspect="1" noChangeArrowheads="1"/>
          </p:cNvPicPr>
          <p:nvPr/>
        </p:nvPicPr>
        <p:blipFill>
          <a:blip r:embed="rId4" cstate="print"/>
          <a:srcRect/>
          <a:stretch>
            <a:fillRect/>
          </a:stretch>
        </p:blipFill>
        <p:spPr bwMode="auto">
          <a:xfrm>
            <a:off x="6372200" y="5157192"/>
            <a:ext cx="2409056" cy="187906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52226"/>
                                        </p:tgtEl>
                                        <p:attrNameLst>
                                          <p:attrName>style.visibility</p:attrName>
                                        </p:attrNameLst>
                                      </p:cBhvr>
                                      <p:to>
                                        <p:strVal val="visible"/>
                                      </p:to>
                                    </p:set>
                                    <p:anim calcmode="lin" valueType="num">
                                      <p:cBhvr additive="base">
                                        <p:cTn id="23" dur="500" fill="hold"/>
                                        <p:tgtEl>
                                          <p:spTgt spid="52226"/>
                                        </p:tgtEl>
                                        <p:attrNameLst>
                                          <p:attrName>ppt_x</p:attrName>
                                        </p:attrNameLst>
                                      </p:cBhvr>
                                      <p:tavLst>
                                        <p:tav tm="0">
                                          <p:val>
                                            <p:strVal val="#ppt_x"/>
                                          </p:val>
                                        </p:tav>
                                        <p:tav tm="100000">
                                          <p:val>
                                            <p:strVal val="#ppt_x"/>
                                          </p:val>
                                        </p:tav>
                                      </p:tavLst>
                                    </p:anim>
                                    <p:anim calcmode="lin" valueType="num">
                                      <p:cBhvr additive="base">
                                        <p:cTn id="2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lnSpcReduction="10000"/>
          </a:bodyPr>
          <a:lstStyle/>
          <a:p>
            <a:r>
              <a:rPr lang="de-DE" dirty="0" smtClean="0"/>
              <a:t>Infektion</a:t>
            </a:r>
          </a:p>
          <a:p>
            <a:r>
              <a:rPr lang="de-DE" dirty="0" smtClean="0"/>
              <a:t>Instabilität des Tracheostoma</a:t>
            </a:r>
          </a:p>
          <a:p>
            <a:r>
              <a:rPr lang="de-DE" dirty="0" smtClean="0"/>
              <a:t>Tracheomalazie</a:t>
            </a:r>
          </a:p>
          <a:p>
            <a:r>
              <a:rPr lang="de-DE" dirty="0" smtClean="0"/>
              <a:t>Trachealstenosen</a:t>
            </a:r>
          </a:p>
          <a:p>
            <a:r>
              <a:rPr lang="de-DE" dirty="0" smtClean="0"/>
              <a:t>Granulationen</a:t>
            </a:r>
          </a:p>
          <a:p>
            <a:r>
              <a:rPr lang="de-DE" dirty="0" smtClean="0"/>
              <a:t>Fistelbildung</a:t>
            </a:r>
          </a:p>
          <a:p>
            <a:r>
              <a:rPr lang="de-DE" dirty="0" smtClean="0"/>
              <a:t>Blutungen</a:t>
            </a:r>
          </a:p>
          <a:p>
            <a:r>
              <a:rPr lang="de-DE" dirty="0" smtClean="0"/>
              <a:t>Kanülendislokation</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Infektionen</a:t>
            </a:r>
            <a:endParaRPr lang="de-DE" dirty="0"/>
          </a:p>
        </p:txBody>
      </p:sp>
      <p:pic>
        <p:nvPicPr>
          <p:cNvPr id="5" name="Picture 2" descr="Erste Erfahrungen mit medizinischem Honig in der Wundbehandlung im ..."/>
          <p:cNvPicPr>
            <a:picLocks noChangeAspect="1" noChangeArrowheads="1"/>
          </p:cNvPicPr>
          <p:nvPr/>
        </p:nvPicPr>
        <p:blipFill>
          <a:blip r:embed="rId3" cstate="print"/>
          <a:srcRect/>
          <a:stretch>
            <a:fillRect/>
          </a:stretch>
        </p:blipFill>
        <p:spPr bwMode="auto">
          <a:xfrm>
            <a:off x="5076056" y="2780928"/>
            <a:ext cx="2880320" cy="2880322"/>
          </a:xfrm>
          <a:prstGeom prst="rect">
            <a:avLst/>
          </a:prstGeom>
          <a:noFill/>
        </p:spPr>
      </p:pic>
      <p:sp>
        <p:nvSpPr>
          <p:cNvPr id="6" name="Flussdiagramm: Prozess 5"/>
          <p:cNvSpPr/>
          <p:nvPr/>
        </p:nvSpPr>
        <p:spPr>
          <a:xfrm>
            <a:off x="323528" y="2348880"/>
            <a:ext cx="4355976" cy="3672408"/>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Lokale Infektionen des Tracheostoma sind häufig das Resultat permanenter </a:t>
            </a:r>
            <a:r>
              <a:rPr lang="de-DE" dirty="0" err="1" smtClean="0"/>
              <a:t>Sekretexposition</a:t>
            </a:r>
            <a:r>
              <a:rPr lang="de-DE" dirty="0" smtClean="0"/>
              <a:t> oder der Unverträglichkeit des Materials</a:t>
            </a:r>
          </a:p>
          <a:p>
            <a:endParaRPr lang="de-DE" dirty="0" smtClean="0"/>
          </a:p>
          <a:p>
            <a:pPr>
              <a:buFont typeface="Arial" pitchFamily="34" charset="0"/>
              <a:buChar char="•"/>
            </a:pPr>
            <a:r>
              <a:rPr lang="de-DE" dirty="0" smtClean="0"/>
              <a:t> Häufiger bei </a:t>
            </a:r>
            <a:r>
              <a:rPr lang="de-DE" dirty="0" err="1" smtClean="0"/>
              <a:t>chir</a:t>
            </a:r>
            <a:r>
              <a:rPr lang="de-DE" dirty="0" smtClean="0"/>
              <a:t>. angelegten  Tracheostoma. Es liegt nicht ganz an der </a:t>
            </a:r>
            <a:r>
              <a:rPr lang="de-DE" dirty="0" err="1" smtClean="0"/>
              <a:t>Tracheawand</a:t>
            </a:r>
            <a:r>
              <a:rPr lang="de-DE" dirty="0" smtClean="0"/>
              <a:t> an, so das Sekret leichter am Tracheostoma austritt.</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lstStyle/>
          <a:p>
            <a:r>
              <a:rPr lang="de-DE" dirty="0" smtClean="0"/>
              <a:t>Instabilität des Tracheostoma</a:t>
            </a:r>
          </a:p>
          <a:p>
            <a:pPr>
              <a:buNone/>
            </a:pPr>
            <a:endParaRPr lang="de-DE" dirty="0" smtClean="0"/>
          </a:p>
          <a:p>
            <a:pPr lvl="1"/>
            <a:r>
              <a:rPr lang="de-DE" dirty="0" smtClean="0"/>
              <a:t>Narbige </a:t>
            </a:r>
            <a:r>
              <a:rPr lang="de-DE" dirty="0" err="1" smtClean="0"/>
              <a:t>Verziehungen</a:t>
            </a:r>
            <a:r>
              <a:rPr lang="de-DE" dirty="0" smtClean="0"/>
              <a:t>, tiefe Schachtverhältnisse des </a:t>
            </a:r>
            <a:r>
              <a:rPr lang="de-DE" dirty="0" err="1" smtClean="0"/>
              <a:t>Tracheostomas</a:t>
            </a:r>
            <a:r>
              <a:rPr lang="de-DE" dirty="0" smtClean="0"/>
              <a:t> sowie chronische Entzündungsprozesse können ein instabiles Tracheostoma bewirken, das sich in einer Kollapsneigung des </a:t>
            </a:r>
            <a:r>
              <a:rPr lang="de-DE" dirty="0" err="1" smtClean="0"/>
              <a:t>Tracheastomaeingangs</a:t>
            </a:r>
            <a:r>
              <a:rPr lang="de-DE" dirty="0" smtClean="0"/>
              <a:t> oder -schachts nach dem Entfernen der Trachealkanüle zeigt</a:t>
            </a:r>
          </a:p>
          <a:p>
            <a:endParaRPr lang="de-DE"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lstStyle/>
          <a:p>
            <a:r>
              <a:rPr lang="de-DE" dirty="0" smtClean="0"/>
              <a:t>Tracheomalazie</a:t>
            </a:r>
          </a:p>
          <a:p>
            <a:pPr>
              <a:buNone/>
            </a:pPr>
            <a:endParaRPr lang="de-DE" dirty="0"/>
          </a:p>
        </p:txBody>
      </p:sp>
      <p:pic>
        <p:nvPicPr>
          <p:cNvPr id="8" name="Picture 4" descr="Subtotaler Kollaps der Luftröhre bei Tracheomalazie nach angeborenem ..."/>
          <p:cNvPicPr>
            <a:picLocks noChangeAspect="1" noChangeArrowheads="1"/>
          </p:cNvPicPr>
          <p:nvPr/>
        </p:nvPicPr>
        <p:blipFill>
          <a:blip r:embed="rId3" cstate="print"/>
          <a:srcRect/>
          <a:stretch>
            <a:fillRect/>
          </a:stretch>
        </p:blipFill>
        <p:spPr bwMode="auto">
          <a:xfrm>
            <a:off x="5782086" y="2420888"/>
            <a:ext cx="2845194" cy="2592288"/>
          </a:xfrm>
          <a:prstGeom prst="rect">
            <a:avLst/>
          </a:prstGeom>
          <a:noFill/>
        </p:spPr>
      </p:pic>
      <p:sp>
        <p:nvSpPr>
          <p:cNvPr id="9" name="Rechteck 8"/>
          <p:cNvSpPr/>
          <p:nvPr/>
        </p:nvSpPr>
        <p:spPr>
          <a:xfrm>
            <a:off x="251520" y="2204864"/>
            <a:ext cx="4680520" cy="417646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Entzündliche Veränderungen der Trachealwand können in eine Erweichung bis hin zu einer vollständigen Destruktion der Knorpelspangen münden</a:t>
            </a:r>
          </a:p>
          <a:p>
            <a:endParaRPr lang="de-DE" dirty="0" smtClean="0"/>
          </a:p>
          <a:p>
            <a:pPr>
              <a:buFont typeface="Arial" pitchFamily="34" charset="0"/>
              <a:buChar char="•"/>
            </a:pPr>
            <a:r>
              <a:rPr lang="de-DE" dirty="0" smtClean="0"/>
              <a:t> Diese führt zu einer Instabilität mit Kollaps der Trachealstruktur bei Exspiration bzw. Husten</a:t>
            </a:r>
          </a:p>
          <a:p>
            <a:endParaRPr lang="de-DE" dirty="0" smtClean="0"/>
          </a:p>
          <a:p>
            <a:pPr>
              <a:buFont typeface="Arial" pitchFamily="34" charset="0"/>
              <a:buChar char="•"/>
            </a:pPr>
            <a:r>
              <a:rPr lang="de-DE" dirty="0" smtClean="0"/>
              <a:t> Das Hauptsymptom ist die erschwerte </a:t>
            </a:r>
            <a:r>
              <a:rPr lang="de-DE" dirty="0" smtClean="0"/>
              <a:t>Inspiration</a:t>
            </a:r>
            <a:endParaRPr lang="de-DE" dirty="0" smtClean="0"/>
          </a:p>
          <a:p>
            <a:endParaRPr lang="de-DE" dirty="0" smtClean="0"/>
          </a:p>
          <a:p>
            <a:pPr>
              <a:buFont typeface="Arial" pitchFamily="34" charset="0"/>
              <a:buChar char="•"/>
            </a:pPr>
            <a:r>
              <a:rPr lang="de-DE" dirty="0" smtClean="0"/>
              <a:t> Die Diagnose kann bei Spontanatmung durch eine Tracheoskopie ( ohne Trachealkanüle ) gestellt werden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Der Atem ist die Brücke zwischen Leben und </a:t>
            </a:r>
            <a:r>
              <a:rPr lang="de-DE" dirty="0" err="1" smtClean="0"/>
              <a:t>Bewußtsein</a:t>
            </a:r>
            <a:r>
              <a:rPr lang="de-DE" dirty="0" smtClean="0"/>
              <a:t> und er vereinigt Körper und Gedanken. </a:t>
            </a:r>
            <a:br>
              <a:rPr lang="de-DE" dirty="0" smtClean="0"/>
            </a:br>
            <a:r>
              <a:rPr lang="de-DE" sz="2000" i="1" dirty="0" err="1" smtClean="0"/>
              <a:t>Thich</a:t>
            </a:r>
            <a:r>
              <a:rPr lang="de-DE" sz="2000" i="1" dirty="0" smtClean="0"/>
              <a:t> </a:t>
            </a:r>
            <a:r>
              <a:rPr lang="de-DE" sz="2000" i="1" dirty="0" err="1" smtClean="0"/>
              <a:t>Nhat</a:t>
            </a:r>
            <a:r>
              <a:rPr lang="de-DE" sz="2000" i="1" dirty="0" smtClean="0"/>
              <a:t> </a:t>
            </a:r>
            <a:r>
              <a:rPr lang="de-DE" sz="2000" i="1" dirty="0" err="1" smtClean="0"/>
              <a:t>Hanh</a:t>
            </a:r>
            <a:r>
              <a:rPr lang="de-DE" sz="2000" i="1" dirty="0" smtClean="0"/>
              <a:t>, Lächle deinem eigenen Herzen zu</a:t>
            </a:r>
            <a:endParaRPr lang="de-DE" sz="2000" dirty="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lstStyle/>
          <a:p>
            <a:r>
              <a:rPr lang="de-DE" dirty="0" smtClean="0"/>
              <a:t>Tracheomalazie</a:t>
            </a:r>
          </a:p>
          <a:p>
            <a:pPr>
              <a:buNone/>
            </a:pPr>
            <a:endParaRPr lang="de-DE" dirty="0"/>
          </a:p>
        </p:txBody>
      </p:sp>
      <p:sp>
        <p:nvSpPr>
          <p:cNvPr id="9" name="Rechteck 8"/>
          <p:cNvSpPr/>
          <p:nvPr/>
        </p:nvSpPr>
        <p:spPr>
          <a:xfrm>
            <a:off x="395536" y="2852936"/>
            <a:ext cx="4968552" cy="223224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Eine Tracheomalazie wird in der Regel mit einem Stent versorgt. Er sorgt dafür das die Trachea bei der Inspiration nicht Kollabiert</a:t>
            </a:r>
            <a:endParaRPr lang="de-DE" dirty="0"/>
          </a:p>
        </p:txBody>
      </p:sp>
      <p:pic>
        <p:nvPicPr>
          <p:cNvPr id="10" name="Grafik 9" descr="malazie1.jpg"/>
          <p:cNvPicPr>
            <a:picLocks noChangeAspect="1"/>
          </p:cNvPicPr>
          <p:nvPr/>
        </p:nvPicPr>
        <p:blipFill>
          <a:blip r:embed="rId3" cstate="print"/>
          <a:stretch>
            <a:fillRect/>
          </a:stretch>
        </p:blipFill>
        <p:spPr>
          <a:xfrm>
            <a:off x="6300192" y="1628800"/>
            <a:ext cx="2339752" cy="471091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lstStyle/>
          <a:p>
            <a:r>
              <a:rPr lang="de-DE" dirty="0" smtClean="0"/>
              <a:t>Trachealstenosen</a:t>
            </a:r>
            <a:endParaRPr lang="de-DE" dirty="0"/>
          </a:p>
        </p:txBody>
      </p:sp>
      <p:pic>
        <p:nvPicPr>
          <p:cNvPr id="8" name="Picture 6" descr="Trachealstenosen"/>
          <p:cNvPicPr>
            <a:picLocks noChangeAspect="1" noChangeArrowheads="1"/>
          </p:cNvPicPr>
          <p:nvPr/>
        </p:nvPicPr>
        <p:blipFill>
          <a:blip r:embed="rId3" cstate="print"/>
          <a:srcRect/>
          <a:stretch>
            <a:fillRect/>
          </a:stretch>
        </p:blipFill>
        <p:spPr bwMode="auto">
          <a:xfrm>
            <a:off x="5350000" y="2348880"/>
            <a:ext cx="3374984" cy="3168352"/>
          </a:xfrm>
          <a:prstGeom prst="rect">
            <a:avLst/>
          </a:prstGeom>
          <a:noFill/>
        </p:spPr>
      </p:pic>
      <p:sp>
        <p:nvSpPr>
          <p:cNvPr id="9" name="Rechteck 8"/>
          <p:cNvSpPr/>
          <p:nvPr/>
        </p:nvSpPr>
        <p:spPr>
          <a:xfrm>
            <a:off x="179512" y="2348880"/>
            <a:ext cx="5040560" cy="41044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Etwa 3-12% der </a:t>
            </a:r>
            <a:r>
              <a:rPr lang="de-DE" dirty="0" err="1" smtClean="0"/>
              <a:t>tracheotomierten</a:t>
            </a:r>
            <a:r>
              <a:rPr lang="de-DE" dirty="0" smtClean="0"/>
              <a:t> Patienten entwickeln eine signifikante Stenose, die eine Revision erfordern</a:t>
            </a:r>
          </a:p>
          <a:p>
            <a:endParaRPr lang="de-DE" dirty="0" smtClean="0"/>
          </a:p>
          <a:p>
            <a:pPr>
              <a:buFont typeface="Arial" pitchFamily="34" charset="0"/>
              <a:buChar char="•"/>
            </a:pPr>
            <a:r>
              <a:rPr lang="de-DE" dirty="0" smtClean="0"/>
              <a:t> Risikofaktoren:</a:t>
            </a:r>
          </a:p>
          <a:p>
            <a:pPr lvl="1">
              <a:buFont typeface="Arial" pitchFamily="34" charset="0"/>
              <a:buChar char="•"/>
            </a:pPr>
            <a:r>
              <a:rPr lang="de-DE" dirty="0" smtClean="0"/>
              <a:t> </a:t>
            </a:r>
            <a:r>
              <a:rPr lang="de-DE" dirty="0" err="1" smtClean="0"/>
              <a:t>Stomainfektion</a:t>
            </a:r>
            <a:endParaRPr lang="de-DE" dirty="0" smtClean="0"/>
          </a:p>
          <a:p>
            <a:pPr lvl="1">
              <a:buFont typeface="Arial" pitchFamily="34" charset="0"/>
              <a:buChar char="•"/>
            </a:pPr>
            <a:r>
              <a:rPr lang="de-DE" dirty="0" smtClean="0"/>
              <a:t> Sepsis</a:t>
            </a:r>
          </a:p>
          <a:p>
            <a:pPr lvl="1">
              <a:buFont typeface="Arial" pitchFamily="34" charset="0"/>
              <a:buChar char="•"/>
            </a:pPr>
            <a:r>
              <a:rPr lang="de-DE" dirty="0" smtClean="0"/>
              <a:t> Hypotension</a:t>
            </a:r>
          </a:p>
          <a:p>
            <a:pPr lvl="1">
              <a:buFont typeface="Arial" pitchFamily="34" charset="0"/>
              <a:buChar char="•"/>
            </a:pPr>
            <a:r>
              <a:rPr lang="de-DE" dirty="0" smtClean="0"/>
              <a:t> hohes Patientenalter</a:t>
            </a:r>
          </a:p>
          <a:p>
            <a:pPr lvl="1">
              <a:buFont typeface="Arial" pitchFamily="34" charset="0"/>
              <a:buChar char="•"/>
            </a:pPr>
            <a:r>
              <a:rPr lang="de-DE" dirty="0" smtClean="0"/>
              <a:t> </a:t>
            </a:r>
            <a:r>
              <a:rPr lang="de-DE" dirty="0" err="1" smtClean="0"/>
              <a:t>Adipositas</a:t>
            </a:r>
            <a:r>
              <a:rPr lang="de-DE" dirty="0" smtClean="0"/>
              <a:t> </a:t>
            </a:r>
          </a:p>
          <a:p>
            <a:pPr lvl="1">
              <a:buFont typeface="Arial" pitchFamily="34" charset="0"/>
              <a:buChar char="•"/>
            </a:pPr>
            <a:r>
              <a:rPr lang="de-DE" dirty="0" smtClean="0"/>
              <a:t> </a:t>
            </a:r>
            <a:r>
              <a:rPr lang="de-DE" dirty="0" err="1" smtClean="0"/>
              <a:t>Reflux</a:t>
            </a:r>
            <a:endParaRPr lang="de-DE" dirty="0" smtClean="0"/>
          </a:p>
          <a:p>
            <a:pPr>
              <a:buFont typeface="Arial" pitchFamily="34" charset="0"/>
              <a:buChar char="•"/>
            </a:pPr>
            <a:endParaRPr lang="de-DE" dirty="0" smtClean="0"/>
          </a:p>
          <a:p>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lstStyle/>
          <a:p>
            <a:r>
              <a:rPr lang="de-DE" dirty="0" smtClean="0"/>
              <a:t>Trachealstenosen</a:t>
            </a:r>
            <a:endParaRPr lang="de-DE" dirty="0"/>
          </a:p>
        </p:txBody>
      </p:sp>
      <p:pic>
        <p:nvPicPr>
          <p:cNvPr id="8" name="Picture 6" descr="Trachealstenosen"/>
          <p:cNvPicPr>
            <a:picLocks noChangeAspect="1" noChangeArrowheads="1"/>
          </p:cNvPicPr>
          <p:nvPr/>
        </p:nvPicPr>
        <p:blipFill>
          <a:blip r:embed="rId3" cstate="print"/>
          <a:srcRect/>
          <a:stretch>
            <a:fillRect/>
          </a:stretch>
        </p:blipFill>
        <p:spPr bwMode="auto">
          <a:xfrm>
            <a:off x="5350000" y="2348880"/>
            <a:ext cx="3374984" cy="3168352"/>
          </a:xfrm>
          <a:prstGeom prst="rect">
            <a:avLst/>
          </a:prstGeom>
          <a:noFill/>
        </p:spPr>
      </p:pic>
      <p:sp>
        <p:nvSpPr>
          <p:cNvPr id="9" name="Rechteck 8"/>
          <p:cNvSpPr/>
          <p:nvPr/>
        </p:nvSpPr>
        <p:spPr>
          <a:xfrm>
            <a:off x="0" y="2924944"/>
            <a:ext cx="5040560" cy="14401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Bei Dyspnoe ( auch erst nach Monaten ) bei Patienten nach stattgehabter Tracheotomie sollten Granulationen und Stenosen in Betracht gezogen werden. </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Granulationen</a:t>
            </a:r>
          </a:p>
          <a:p>
            <a:pPr>
              <a:buNone/>
            </a:pPr>
            <a:endParaRPr lang="de-DE" dirty="0"/>
          </a:p>
        </p:txBody>
      </p:sp>
      <p:sp>
        <p:nvSpPr>
          <p:cNvPr id="8" name="Flussdiagramm: Prozess 7"/>
          <p:cNvSpPr/>
          <p:nvPr/>
        </p:nvSpPr>
        <p:spPr>
          <a:xfrm>
            <a:off x="323528" y="2204864"/>
            <a:ext cx="8496944" cy="180020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Ursachen für eine Granulation am </a:t>
            </a:r>
            <a:r>
              <a:rPr lang="de-DE" dirty="0" err="1" smtClean="0"/>
              <a:t>Tracheostomaeingang</a:t>
            </a:r>
            <a:r>
              <a:rPr lang="de-DE" dirty="0" smtClean="0"/>
              <a:t> sind permanente chemische/mechanische Reize</a:t>
            </a:r>
          </a:p>
          <a:p>
            <a:endParaRPr lang="de-DE" dirty="0" smtClean="0"/>
          </a:p>
          <a:p>
            <a:pPr>
              <a:buFont typeface="Arial" pitchFamily="34" charset="0"/>
              <a:buChar char="•"/>
            </a:pPr>
            <a:r>
              <a:rPr lang="de-DE" dirty="0" smtClean="0"/>
              <a:t> Sie können den Wechsel der Trachealkanüle erheblich erschweren und zu Blutungen bei Manipulationen führen.</a:t>
            </a:r>
          </a:p>
          <a:p>
            <a:pPr algn="ctr"/>
            <a:endParaRPr lang="de-DE" dirty="0"/>
          </a:p>
        </p:txBody>
      </p:sp>
      <p:sp>
        <p:nvSpPr>
          <p:cNvPr id="9" name="Flussdiagramm: Prozess 8"/>
          <p:cNvSpPr/>
          <p:nvPr/>
        </p:nvSpPr>
        <p:spPr>
          <a:xfrm>
            <a:off x="323528" y="4293096"/>
            <a:ext cx="8496944" cy="197160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In ausgeprägten Formen kann das zu Verschluss des </a:t>
            </a:r>
            <a:r>
              <a:rPr lang="de-DE" dirty="0" err="1" smtClean="0"/>
              <a:t>Tracheostomas</a:t>
            </a:r>
            <a:r>
              <a:rPr lang="de-DE" dirty="0" smtClean="0"/>
              <a:t> führen</a:t>
            </a:r>
          </a:p>
          <a:p>
            <a:endParaRPr lang="de-DE" dirty="0" smtClean="0"/>
          </a:p>
          <a:p>
            <a:pPr>
              <a:buFont typeface="Arial" pitchFamily="34" charset="0"/>
              <a:buChar char="•"/>
            </a:pPr>
            <a:r>
              <a:rPr lang="de-DE" dirty="0" smtClean="0"/>
              <a:t> Meist lassen sich diese Granulationen durch ein Anpassen der Trachealkanüle ( Größe, Material, Form ) reduzieren und häufig vollständig zurückdrängen</a:t>
            </a:r>
          </a:p>
          <a:p>
            <a:endParaRPr lang="de-DE" dirty="0" smtClean="0"/>
          </a:p>
          <a:p>
            <a:pPr>
              <a:buFont typeface="Arial" pitchFamily="34" charset="0"/>
              <a:buChar char="•"/>
            </a:pPr>
            <a:r>
              <a:rPr lang="de-DE" dirty="0" smtClean="0"/>
              <a:t> Eine chirurgische Abtragung ist daher möglicherweise nicht erforderlich.</a:t>
            </a:r>
          </a:p>
          <a:p>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5"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Granulationen</a:t>
            </a:r>
          </a:p>
          <a:p>
            <a:pPr>
              <a:buNone/>
            </a:pPr>
            <a:endParaRPr lang="de-DE" dirty="0"/>
          </a:p>
        </p:txBody>
      </p:sp>
      <p:sp>
        <p:nvSpPr>
          <p:cNvPr id="10" name="Flussdiagramm: Prozess 9"/>
          <p:cNvSpPr/>
          <p:nvPr/>
        </p:nvSpPr>
        <p:spPr>
          <a:xfrm>
            <a:off x="395536" y="3140968"/>
            <a:ext cx="8136904" cy="180020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Auch innerhalb der Trachea können Granulationen aus den selben Gründen auftreten, diese sind wesentlich kritischer da sie leicht übersehen werden können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Fistelbildung</a:t>
            </a:r>
          </a:p>
          <a:p>
            <a:pPr>
              <a:buNone/>
            </a:pPr>
            <a:endParaRPr lang="de-DE" dirty="0"/>
          </a:p>
        </p:txBody>
      </p:sp>
      <p:sp>
        <p:nvSpPr>
          <p:cNvPr id="10" name="Flussdiagramm: Prozess 9"/>
          <p:cNvSpPr/>
          <p:nvPr/>
        </p:nvSpPr>
        <p:spPr>
          <a:xfrm>
            <a:off x="467544" y="2420888"/>
            <a:ext cx="8136904" cy="360040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Verletzungen der Trachea, Druckulzerationen bzw. lokal begrenzte Infektionen mit Erosion der Trachealwand bedingen die Ausbildung von Fistelgängen</a:t>
            </a:r>
          </a:p>
          <a:p>
            <a:endParaRPr lang="de-DE" dirty="0" smtClean="0"/>
          </a:p>
          <a:p>
            <a:pPr>
              <a:buFont typeface="Arial" pitchFamily="34" charset="0"/>
              <a:buChar char="•"/>
            </a:pPr>
            <a:r>
              <a:rPr lang="de-DE" dirty="0" smtClean="0"/>
              <a:t> </a:t>
            </a:r>
            <a:r>
              <a:rPr lang="de-DE" dirty="0" err="1" smtClean="0"/>
              <a:t>Endotracheales</a:t>
            </a:r>
            <a:r>
              <a:rPr lang="de-DE" dirty="0" smtClean="0"/>
              <a:t> absaugen von Nahrungsbestandteilen, ein vermehrtes Auftreten von gastraler Luft bis zur Magenblähung, persistierende Blockungsprobleme und vermehrte Sekretion sind Symptome einer </a:t>
            </a:r>
            <a:r>
              <a:rPr lang="de-DE" dirty="0" err="1" smtClean="0"/>
              <a:t>tracheoösophagealen</a:t>
            </a:r>
            <a:r>
              <a:rPr lang="de-DE" dirty="0" smtClean="0"/>
              <a:t> Fistel.</a:t>
            </a:r>
          </a:p>
          <a:p>
            <a:endParaRPr lang="de-DE" dirty="0" smtClean="0"/>
          </a:p>
          <a:p>
            <a:pPr>
              <a:buFont typeface="Arial" pitchFamily="34" charset="0"/>
              <a:buChar char="•"/>
            </a:pPr>
            <a:r>
              <a:rPr lang="de-DE" dirty="0" smtClean="0"/>
              <a:t> Die Diagnose wird endoskopisch bzw. radiologisch gestellt</a:t>
            </a:r>
          </a:p>
          <a:p>
            <a:endParaRPr lang="de-DE" dirty="0" smtClean="0"/>
          </a:p>
          <a:p>
            <a:pPr>
              <a:buFont typeface="Arial" pitchFamily="34" charset="0"/>
              <a:buChar char="•"/>
            </a:pPr>
            <a:r>
              <a:rPr lang="de-DE" dirty="0" smtClean="0"/>
              <a:t> Die Fistel ist meist einer chirurgischen Sanierung zugänglich</a:t>
            </a:r>
          </a:p>
          <a:p>
            <a:pPr>
              <a:buFont typeface="Arial" pitchFamily="34" charset="0"/>
              <a:buChar char="•"/>
            </a:pPr>
            <a:endParaRPr lang="de-DE"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Blutungen</a:t>
            </a:r>
          </a:p>
          <a:p>
            <a:pPr>
              <a:buNone/>
            </a:pPr>
            <a:endParaRPr lang="de-DE" dirty="0"/>
          </a:p>
        </p:txBody>
      </p:sp>
      <p:sp>
        <p:nvSpPr>
          <p:cNvPr id="10" name="Flussdiagramm: Prozess 9"/>
          <p:cNvSpPr/>
          <p:nvPr/>
        </p:nvSpPr>
        <p:spPr>
          <a:xfrm>
            <a:off x="611560" y="2204864"/>
            <a:ext cx="7848872" cy="144016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Kleinere Blutungen können bereits durch einen </a:t>
            </a:r>
            <a:r>
              <a:rPr lang="de-DE" dirty="0" err="1" smtClean="0"/>
              <a:t>Kanülenwechsel</a:t>
            </a:r>
            <a:r>
              <a:rPr lang="de-DE" dirty="0" smtClean="0"/>
              <a:t> auftreten. Die lokale Anwendung von </a:t>
            </a:r>
            <a:r>
              <a:rPr lang="de-DE" dirty="0" err="1" smtClean="0"/>
              <a:t>Vasokonstringenzien</a:t>
            </a:r>
            <a:r>
              <a:rPr lang="de-DE" dirty="0" smtClean="0"/>
              <a:t> ist eine therapeutische Option</a:t>
            </a:r>
          </a:p>
        </p:txBody>
      </p:sp>
      <p:pic>
        <p:nvPicPr>
          <p:cNvPr id="22530" name="Picture 2" descr="http://www.tracheotomie-online.de/blut1web.jpg"/>
          <p:cNvPicPr>
            <a:picLocks noChangeAspect="1" noChangeArrowheads="1"/>
          </p:cNvPicPr>
          <p:nvPr/>
        </p:nvPicPr>
        <p:blipFill>
          <a:blip r:embed="rId3" cstate="print"/>
          <a:srcRect/>
          <a:stretch>
            <a:fillRect/>
          </a:stretch>
        </p:blipFill>
        <p:spPr bwMode="auto">
          <a:xfrm>
            <a:off x="3131840" y="3717032"/>
            <a:ext cx="2381250" cy="257175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par>
                                <p:cTn id="16" presetID="2" presetClass="entr" presetSubtype="4" fill="hold" nodeType="withEffect">
                                  <p:stCondLst>
                                    <p:cond delay="0"/>
                                  </p:stCondLst>
                                  <p:childTnLst>
                                    <p:set>
                                      <p:cBhvr>
                                        <p:cTn id="17" dur="1" fill="hold">
                                          <p:stCondLst>
                                            <p:cond delay="0"/>
                                          </p:stCondLst>
                                        </p:cTn>
                                        <p:tgtEl>
                                          <p:spTgt spid="22530"/>
                                        </p:tgtEl>
                                        <p:attrNameLst>
                                          <p:attrName>style.visibility</p:attrName>
                                        </p:attrNameLst>
                                      </p:cBhvr>
                                      <p:to>
                                        <p:strVal val="visible"/>
                                      </p:to>
                                    </p:set>
                                    <p:anim calcmode="lin" valueType="num">
                                      <p:cBhvr additive="base">
                                        <p:cTn id="18" dur="500" fill="hold"/>
                                        <p:tgtEl>
                                          <p:spTgt spid="22530"/>
                                        </p:tgtEl>
                                        <p:attrNameLst>
                                          <p:attrName>ppt_x</p:attrName>
                                        </p:attrNameLst>
                                      </p:cBhvr>
                                      <p:tavLst>
                                        <p:tav tm="0">
                                          <p:val>
                                            <p:strVal val="#ppt_x"/>
                                          </p:val>
                                        </p:tav>
                                        <p:tav tm="100000">
                                          <p:val>
                                            <p:strVal val="#ppt_x"/>
                                          </p:val>
                                        </p:tav>
                                      </p:tavLst>
                                    </p:anim>
                                    <p:anim calcmode="lin" valueType="num">
                                      <p:cBhvr additive="base">
                                        <p:cTn id="19"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Blutungen</a:t>
            </a:r>
          </a:p>
          <a:p>
            <a:pPr>
              <a:buNone/>
            </a:pPr>
            <a:endParaRPr lang="de-DE" dirty="0"/>
          </a:p>
        </p:txBody>
      </p:sp>
      <p:sp>
        <p:nvSpPr>
          <p:cNvPr id="10" name="Flussdiagramm: Prozess 9"/>
          <p:cNvSpPr/>
          <p:nvPr/>
        </p:nvSpPr>
        <p:spPr>
          <a:xfrm>
            <a:off x="251520" y="2276872"/>
            <a:ext cx="5616624" cy="3168352"/>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Wesentlich problematischer ist die durch eine Arrosion der </a:t>
            </a:r>
            <a:r>
              <a:rPr lang="de-DE" dirty="0" err="1" smtClean="0"/>
              <a:t>A.brachiocephalica</a:t>
            </a:r>
            <a:r>
              <a:rPr lang="de-DE" dirty="0" smtClean="0"/>
              <a:t> hervorgerufene lebensbedrohliche Hämorrhagie. Der Verlauf der A. </a:t>
            </a:r>
            <a:r>
              <a:rPr lang="de-DE" dirty="0" err="1" smtClean="0"/>
              <a:t>brachiocephalica</a:t>
            </a:r>
            <a:r>
              <a:rPr lang="de-DE" dirty="0" smtClean="0"/>
              <a:t> ist sehr variabel und tangiert die Trachea in Höhe der 4. - 9. Trachealspange</a:t>
            </a:r>
          </a:p>
        </p:txBody>
      </p:sp>
      <p:pic>
        <p:nvPicPr>
          <p:cNvPr id="6" name="Grafik 5" descr="thCAEO9KES.jpg"/>
          <p:cNvPicPr>
            <a:picLocks noChangeAspect="1"/>
          </p:cNvPicPr>
          <p:nvPr/>
        </p:nvPicPr>
        <p:blipFill>
          <a:blip r:embed="rId3" cstate="print"/>
          <a:stretch>
            <a:fillRect/>
          </a:stretch>
        </p:blipFill>
        <p:spPr>
          <a:xfrm>
            <a:off x="5868144" y="2276872"/>
            <a:ext cx="3499671" cy="43220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Blutungen</a:t>
            </a:r>
          </a:p>
          <a:p>
            <a:pPr>
              <a:buNone/>
            </a:pPr>
            <a:endParaRPr lang="de-DE" dirty="0"/>
          </a:p>
        </p:txBody>
      </p:sp>
      <p:sp>
        <p:nvSpPr>
          <p:cNvPr id="10" name="Flussdiagramm: Prozess 9"/>
          <p:cNvSpPr/>
          <p:nvPr/>
        </p:nvSpPr>
        <p:spPr>
          <a:xfrm>
            <a:off x="323528" y="2564904"/>
            <a:ext cx="8136904" cy="216024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Mechanisch hervorgerufene Druckulzerationen bzw. Nekrosen sind Ursachen einer </a:t>
            </a:r>
            <a:r>
              <a:rPr lang="de-DE" dirty="0" err="1" smtClean="0"/>
              <a:t>tracheoarteriellen</a:t>
            </a:r>
            <a:r>
              <a:rPr lang="de-DE" dirty="0" smtClean="0"/>
              <a:t> Fistelbildung. Erste Anzeichen hierfür sind das Absaugen von blutigem Sekret bzw. </a:t>
            </a:r>
            <a:r>
              <a:rPr lang="de-DE" dirty="0" err="1" smtClean="0"/>
              <a:t>Hämopthysis</a:t>
            </a:r>
            <a:endParaRPr lang="de-DE"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normAutofit/>
          </a:bodyPr>
          <a:lstStyle/>
          <a:p>
            <a:r>
              <a:rPr lang="de-DE" dirty="0" smtClean="0"/>
              <a:t>Kanülendislokation</a:t>
            </a:r>
          </a:p>
          <a:p>
            <a:pPr>
              <a:buNone/>
            </a:pPr>
            <a:endParaRPr lang="de-DE" dirty="0"/>
          </a:p>
        </p:txBody>
      </p:sp>
      <p:sp>
        <p:nvSpPr>
          <p:cNvPr id="10" name="Flussdiagramm: Prozess 9"/>
          <p:cNvSpPr/>
          <p:nvPr/>
        </p:nvSpPr>
        <p:spPr>
          <a:xfrm>
            <a:off x="539552" y="2204864"/>
            <a:ext cx="8136904" cy="288032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Durch mangelhafte Fixierung, Manipulation durch den Patienten oder Umlagerungen im Rahmen der Pflege kann die Kanüle dislozieren. Bei chirurgisch angelegtem Tracheostoma gelingt die </a:t>
            </a:r>
            <a:r>
              <a:rPr lang="de-DE" sz="2000" dirty="0" err="1" smtClean="0"/>
              <a:t>Replatzierung</a:t>
            </a:r>
            <a:r>
              <a:rPr lang="de-DE" sz="2000" dirty="0" smtClean="0"/>
              <a:t> meist problemlos. Bei einer PDT kann der Wiedereinsatz schwierig sein. Im Fall einer eingeschränkten Spontanatmung kann es schnell zu einer Hypoxie kommen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err="1" smtClean="0"/>
              <a:t>Atmenwegmanagment</a:t>
            </a:r>
            <a:endParaRPr lang="de-DE" dirty="0"/>
          </a:p>
        </p:txBody>
      </p:sp>
      <p:sp>
        <p:nvSpPr>
          <p:cNvPr id="3" name="Inhaltsplatzhalter 2"/>
          <p:cNvSpPr>
            <a:spLocks noGrp="1"/>
          </p:cNvSpPr>
          <p:nvPr>
            <p:ph idx="1"/>
          </p:nvPr>
        </p:nvSpPr>
        <p:spPr/>
        <p:txBody>
          <a:bodyPr/>
          <a:lstStyle/>
          <a:p>
            <a:endParaRPr lang="de-DE" dirty="0"/>
          </a:p>
        </p:txBody>
      </p:sp>
      <p:pic>
        <p:nvPicPr>
          <p:cNvPr id="21510" name="Picture 6" descr="Super Safety Clear Erwachsenentubus mit Niederdruck-Cuff"/>
          <p:cNvPicPr>
            <a:picLocks noChangeAspect="1" noChangeArrowheads="1"/>
          </p:cNvPicPr>
          <p:nvPr/>
        </p:nvPicPr>
        <p:blipFill>
          <a:blip r:embed="rId3" cstate="print"/>
          <a:srcRect/>
          <a:stretch>
            <a:fillRect/>
          </a:stretch>
        </p:blipFill>
        <p:spPr bwMode="auto">
          <a:xfrm>
            <a:off x="251520" y="1628800"/>
            <a:ext cx="2857500" cy="1781176"/>
          </a:xfrm>
          <a:prstGeom prst="rect">
            <a:avLst/>
          </a:prstGeom>
          <a:noFill/>
        </p:spPr>
      </p:pic>
      <p:pic>
        <p:nvPicPr>
          <p:cNvPr id="21516" name="Picture 12" descr="https://sp.yimg.com/ib/th?id=HN.608040826846973819&amp;pid=15.1&amp;P=0"/>
          <p:cNvPicPr>
            <a:picLocks noChangeAspect="1" noChangeArrowheads="1"/>
          </p:cNvPicPr>
          <p:nvPr/>
        </p:nvPicPr>
        <p:blipFill>
          <a:blip r:embed="rId4" cstate="print"/>
          <a:srcRect/>
          <a:stretch>
            <a:fillRect/>
          </a:stretch>
        </p:blipFill>
        <p:spPr bwMode="auto">
          <a:xfrm>
            <a:off x="323528" y="3654152"/>
            <a:ext cx="3203848" cy="3203848"/>
          </a:xfrm>
          <a:prstGeom prst="rect">
            <a:avLst/>
          </a:prstGeom>
          <a:noFill/>
        </p:spPr>
      </p:pic>
      <p:pic>
        <p:nvPicPr>
          <p:cNvPr id="21518" name="Picture 14" descr="https://sp.yimg.com/ib/th?id=HN.608051323748289688&amp;pid=15.1&amp;P=0"/>
          <p:cNvPicPr>
            <a:picLocks noChangeAspect="1" noChangeArrowheads="1"/>
          </p:cNvPicPr>
          <p:nvPr/>
        </p:nvPicPr>
        <p:blipFill>
          <a:blip r:embed="rId5" cstate="print"/>
          <a:srcRect/>
          <a:stretch>
            <a:fillRect/>
          </a:stretch>
        </p:blipFill>
        <p:spPr bwMode="auto">
          <a:xfrm>
            <a:off x="6156176" y="1196752"/>
            <a:ext cx="2681147" cy="2016224"/>
          </a:xfrm>
          <a:prstGeom prst="rect">
            <a:avLst/>
          </a:prstGeom>
          <a:noFill/>
        </p:spPr>
      </p:pic>
      <p:pic>
        <p:nvPicPr>
          <p:cNvPr id="21522" name="Picture 18" descr="LMA Unique Einmal Larynxmaske (10 Stück)"/>
          <p:cNvPicPr>
            <a:picLocks noChangeAspect="1" noChangeArrowheads="1"/>
          </p:cNvPicPr>
          <p:nvPr/>
        </p:nvPicPr>
        <p:blipFill>
          <a:blip r:embed="rId6" cstate="print"/>
          <a:srcRect/>
          <a:stretch>
            <a:fillRect/>
          </a:stretch>
        </p:blipFill>
        <p:spPr bwMode="auto">
          <a:xfrm>
            <a:off x="4067944" y="2708920"/>
            <a:ext cx="2857500" cy="2295526"/>
          </a:xfrm>
          <a:prstGeom prst="rect">
            <a:avLst/>
          </a:prstGeom>
          <a:noFill/>
        </p:spPr>
      </p:pic>
      <p:pic>
        <p:nvPicPr>
          <p:cNvPr id="21520" name="Picture 16" descr="Mund zu Mund Beatmung"/>
          <p:cNvPicPr>
            <a:picLocks noChangeAspect="1" noChangeArrowheads="1"/>
          </p:cNvPicPr>
          <p:nvPr/>
        </p:nvPicPr>
        <p:blipFill>
          <a:blip r:embed="rId7" cstate="print"/>
          <a:srcRect/>
          <a:stretch>
            <a:fillRect/>
          </a:stretch>
        </p:blipFill>
        <p:spPr bwMode="auto">
          <a:xfrm>
            <a:off x="3347864" y="4885700"/>
            <a:ext cx="2376264" cy="1972300"/>
          </a:xfrm>
          <a:prstGeom prst="rect">
            <a:avLst/>
          </a:prstGeom>
          <a:noFill/>
        </p:spPr>
      </p:pic>
      <p:pic>
        <p:nvPicPr>
          <p:cNvPr id="21506" name="Picture 2" descr="Cuffed Tracheostomy Tube Tracheostomy tube with cuff"/>
          <p:cNvPicPr>
            <a:picLocks noChangeAspect="1" noChangeArrowheads="1"/>
          </p:cNvPicPr>
          <p:nvPr/>
        </p:nvPicPr>
        <p:blipFill>
          <a:blip r:embed="rId8" cstate="print"/>
          <a:srcRect/>
          <a:stretch>
            <a:fillRect/>
          </a:stretch>
        </p:blipFill>
        <p:spPr bwMode="auto">
          <a:xfrm>
            <a:off x="2915816" y="1268760"/>
            <a:ext cx="2713484" cy="2035113"/>
          </a:xfrm>
          <a:prstGeom prst="rect">
            <a:avLst/>
          </a:prstGeom>
          <a:noFill/>
        </p:spPr>
      </p:pic>
      <p:pic>
        <p:nvPicPr>
          <p:cNvPr id="21508" name="Picture 4" descr="Metal Tracheostomy Tube"/>
          <p:cNvPicPr>
            <a:picLocks noChangeAspect="1" noChangeArrowheads="1"/>
          </p:cNvPicPr>
          <p:nvPr/>
        </p:nvPicPr>
        <p:blipFill>
          <a:blip r:embed="rId9" cstate="print"/>
          <a:srcRect/>
          <a:stretch>
            <a:fillRect/>
          </a:stretch>
        </p:blipFill>
        <p:spPr bwMode="auto">
          <a:xfrm>
            <a:off x="6084168" y="4365104"/>
            <a:ext cx="2857500" cy="214312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1000" fill="hold"/>
                                        <p:tgtEl>
                                          <p:spTgt spid="21510"/>
                                        </p:tgtEl>
                                        <p:attrNameLst>
                                          <p:attrName>ppt_w</p:attrName>
                                        </p:attrNameLst>
                                      </p:cBhvr>
                                      <p:tavLst>
                                        <p:tav tm="0">
                                          <p:val>
                                            <p:strVal val="#ppt_w*0.70"/>
                                          </p:val>
                                        </p:tav>
                                        <p:tav tm="100000">
                                          <p:val>
                                            <p:strVal val="#ppt_w"/>
                                          </p:val>
                                        </p:tav>
                                      </p:tavLst>
                                    </p:anim>
                                    <p:anim calcmode="lin" valueType="num">
                                      <p:cBhvr>
                                        <p:cTn id="8" dur="1000" fill="hold"/>
                                        <p:tgtEl>
                                          <p:spTgt spid="21510"/>
                                        </p:tgtEl>
                                        <p:attrNameLst>
                                          <p:attrName>ppt_h</p:attrName>
                                        </p:attrNameLst>
                                      </p:cBhvr>
                                      <p:tavLst>
                                        <p:tav tm="0">
                                          <p:val>
                                            <p:strVal val="#ppt_h"/>
                                          </p:val>
                                        </p:tav>
                                        <p:tav tm="100000">
                                          <p:val>
                                            <p:strVal val="#ppt_h"/>
                                          </p:val>
                                        </p:tav>
                                      </p:tavLst>
                                    </p:anim>
                                    <p:animEffect transition="in" filter="fade">
                                      <p:cBhvr>
                                        <p:cTn id="9" dur="1000"/>
                                        <p:tgtEl>
                                          <p:spTgt spid="2151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p:cTn id="13" dur="1000" fill="hold"/>
                                        <p:tgtEl>
                                          <p:spTgt spid="21506"/>
                                        </p:tgtEl>
                                        <p:attrNameLst>
                                          <p:attrName>ppt_w</p:attrName>
                                        </p:attrNameLst>
                                      </p:cBhvr>
                                      <p:tavLst>
                                        <p:tav tm="0">
                                          <p:val>
                                            <p:strVal val="#ppt_w*0.70"/>
                                          </p:val>
                                        </p:tav>
                                        <p:tav tm="100000">
                                          <p:val>
                                            <p:strVal val="#ppt_w"/>
                                          </p:val>
                                        </p:tav>
                                      </p:tavLst>
                                    </p:anim>
                                    <p:anim calcmode="lin" valueType="num">
                                      <p:cBhvr>
                                        <p:cTn id="14" dur="1000" fill="hold"/>
                                        <p:tgtEl>
                                          <p:spTgt spid="21506"/>
                                        </p:tgtEl>
                                        <p:attrNameLst>
                                          <p:attrName>ppt_h</p:attrName>
                                        </p:attrNameLst>
                                      </p:cBhvr>
                                      <p:tavLst>
                                        <p:tav tm="0">
                                          <p:val>
                                            <p:strVal val="#ppt_h"/>
                                          </p:val>
                                        </p:tav>
                                        <p:tav tm="100000">
                                          <p:val>
                                            <p:strVal val="#ppt_h"/>
                                          </p:val>
                                        </p:tav>
                                      </p:tavLst>
                                    </p:anim>
                                    <p:animEffect transition="in" filter="fade">
                                      <p:cBhvr>
                                        <p:cTn id="15" dur="1000"/>
                                        <p:tgtEl>
                                          <p:spTgt spid="2150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1516"/>
                                        </p:tgtEl>
                                        <p:attrNameLst>
                                          <p:attrName>style.visibility</p:attrName>
                                        </p:attrNameLst>
                                      </p:cBhvr>
                                      <p:to>
                                        <p:strVal val="visible"/>
                                      </p:to>
                                    </p:set>
                                    <p:anim calcmode="lin" valueType="num">
                                      <p:cBhvr>
                                        <p:cTn id="19" dur="1000" fill="hold"/>
                                        <p:tgtEl>
                                          <p:spTgt spid="21516"/>
                                        </p:tgtEl>
                                        <p:attrNameLst>
                                          <p:attrName>ppt_w</p:attrName>
                                        </p:attrNameLst>
                                      </p:cBhvr>
                                      <p:tavLst>
                                        <p:tav tm="0">
                                          <p:val>
                                            <p:strVal val="#ppt_w*0.70"/>
                                          </p:val>
                                        </p:tav>
                                        <p:tav tm="100000">
                                          <p:val>
                                            <p:strVal val="#ppt_w"/>
                                          </p:val>
                                        </p:tav>
                                      </p:tavLst>
                                    </p:anim>
                                    <p:anim calcmode="lin" valueType="num">
                                      <p:cBhvr>
                                        <p:cTn id="20" dur="1000" fill="hold"/>
                                        <p:tgtEl>
                                          <p:spTgt spid="21516"/>
                                        </p:tgtEl>
                                        <p:attrNameLst>
                                          <p:attrName>ppt_h</p:attrName>
                                        </p:attrNameLst>
                                      </p:cBhvr>
                                      <p:tavLst>
                                        <p:tav tm="0">
                                          <p:val>
                                            <p:strVal val="#ppt_h"/>
                                          </p:val>
                                        </p:tav>
                                        <p:tav tm="100000">
                                          <p:val>
                                            <p:strVal val="#ppt_h"/>
                                          </p:val>
                                        </p:tav>
                                      </p:tavLst>
                                    </p:anim>
                                    <p:animEffect transition="in" filter="fade">
                                      <p:cBhvr>
                                        <p:cTn id="21" dur="1000"/>
                                        <p:tgtEl>
                                          <p:spTgt spid="21516"/>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p:cTn id="25" dur="1000" fill="hold"/>
                                        <p:tgtEl>
                                          <p:spTgt spid="21508"/>
                                        </p:tgtEl>
                                        <p:attrNameLst>
                                          <p:attrName>ppt_w</p:attrName>
                                        </p:attrNameLst>
                                      </p:cBhvr>
                                      <p:tavLst>
                                        <p:tav tm="0">
                                          <p:val>
                                            <p:strVal val="#ppt_w*0.70"/>
                                          </p:val>
                                        </p:tav>
                                        <p:tav tm="100000">
                                          <p:val>
                                            <p:strVal val="#ppt_w"/>
                                          </p:val>
                                        </p:tav>
                                      </p:tavLst>
                                    </p:anim>
                                    <p:anim calcmode="lin" valueType="num">
                                      <p:cBhvr>
                                        <p:cTn id="26" dur="1000" fill="hold"/>
                                        <p:tgtEl>
                                          <p:spTgt spid="21508"/>
                                        </p:tgtEl>
                                        <p:attrNameLst>
                                          <p:attrName>ppt_h</p:attrName>
                                        </p:attrNameLst>
                                      </p:cBhvr>
                                      <p:tavLst>
                                        <p:tav tm="0">
                                          <p:val>
                                            <p:strVal val="#ppt_h"/>
                                          </p:val>
                                        </p:tav>
                                        <p:tav tm="100000">
                                          <p:val>
                                            <p:strVal val="#ppt_h"/>
                                          </p:val>
                                        </p:tav>
                                      </p:tavLst>
                                    </p:anim>
                                    <p:animEffect transition="in" filter="fade">
                                      <p:cBhvr>
                                        <p:cTn id="27" dur="1000"/>
                                        <p:tgtEl>
                                          <p:spTgt spid="21508"/>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1522"/>
                                        </p:tgtEl>
                                        <p:attrNameLst>
                                          <p:attrName>style.visibility</p:attrName>
                                        </p:attrNameLst>
                                      </p:cBhvr>
                                      <p:to>
                                        <p:strVal val="visible"/>
                                      </p:to>
                                    </p:set>
                                    <p:anim calcmode="lin" valueType="num">
                                      <p:cBhvr>
                                        <p:cTn id="31" dur="1000" fill="hold"/>
                                        <p:tgtEl>
                                          <p:spTgt spid="21522"/>
                                        </p:tgtEl>
                                        <p:attrNameLst>
                                          <p:attrName>ppt_w</p:attrName>
                                        </p:attrNameLst>
                                      </p:cBhvr>
                                      <p:tavLst>
                                        <p:tav tm="0">
                                          <p:val>
                                            <p:strVal val="#ppt_w*0.70"/>
                                          </p:val>
                                        </p:tav>
                                        <p:tav tm="100000">
                                          <p:val>
                                            <p:strVal val="#ppt_w"/>
                                          </p:val>
                                        </p:tav>
                                      </p:tavLst>
                                    </p:anim>
                                    <p:anim calcmode="lin" valueType="num">
                                      <p:cBhvr>
                                        <p:cTn id="32" dur="1000" fill="hold"/>
                                        <p:tgtEl>
                                          <p:spTgt spid="21522"/>
                                        </p:tgtEl>
                                        <p:attrNameLst>
                                          <p:attrName>ppt_h</p:attrName>
                                        </p:attrNameLst>
                                      </p:cBhvr>
                                      <p:tavLst>
                                        <p:tav tm="0">
                                          <p:val>
                                            <p:strVal val="#ppt_h"/>
                                          </p:val>
                                        </p:tav>
                                        <p:tav tm="100000">
                                          <p:val>
                                            <p:strVal val="#ppt_h"/>
                                          </p:val>
                                        </p:tav>
                                      </p:tavLst>
                                    </p:anim>
                                    <p:animEffect transition="in" filter="fade">
                                      <p:cBhvr>
                                        <p:cTn id="33" dur="1000"/>
                                        <p:tgtEl>
                                          <p:spTgt spid="21522"/>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1520"/>
                                        </p:tgtEl>
                                        <p:attrNameLst>
                                          <p:attrName>style.visibility</p:attrName>
                                        </p:attrNameLst>
                                      </p:cBhvr>
                                      <p:to>
                                        <p:strVal val="visible"/>
                                      </p:to>
                                    </p:set>
                                    <p:anim calcmode="lin" valueType="num">
                                      <p:cBhvr>
                                        <p:cTn id="37" dur="1000" fill="hold"/>
                                        <p:tgtEl>
                                          <p:spTgt spid="21520"/>
                                        </p:tgtEl>
                                        <p:attrNameLst>
                                          <p:attrName>ppt_w</p:attrName>
                                        </p:attrNameLst>
                                      </p:cBhvr>
                                      <p:tavLst>
                                        <p:tav tm="0">
                                          <p:val>
                                            <p:strVal val="#ppt_w*0.70"/>
                                          </p:val>
                                        </p:tav>
                                        <p:tav tm="100000">
                                          <p:val>
                                            <p:strVal val="#ppt_w"/>
                                          </p:val>
                                        </p:tav>
                                      </p:tavLst>
                                    </p:anim>
                                    <p:anim calcmode="lin" valueType="num">
                                      <p:cBhvr>
                                        <p:cTn id="38" dur="1000" fill="hold"/>
                                        <p:tgtEl>
                                          <p:spTgt spid="21520"/>
                                        </p:tgtEl>
                                        <p:attrNameLst>
                                          <p:attrName>ppt_h</p:attrName>
                                        </p:attrNameLst>
                                      </p:cBhvr>
                                      <p:tavLst>
                                        <p:tav tm="0">
                                          <p:val>
                                            <p:strVal val="#ppt_h"/>
                                          </p:val>
                                        </p:tav>
                                        <p:tav tm="100000">
                                          <p:val>
                                            <p:strVal val="#ppt_h"/>
                                          </p:val>
                                        </p:tav>
                                      </p:tavLst>
                                    </p:anim>
                                    <p:animEffect transition="in" filter="fade">
                                      <p:cBhvr>
                                        <p:cTn id="39" dur="1000"/>
                                        <p:tgtEl>
                                          <p:spTgt spid="21520"/>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21518"/>
                                        </p:tgtEl>
                                        <p:attrNameLst>
                                          <p:attrName>style.visibility</p:attrName>
                                        </p:attrNameLst>
                                      </p:cBhvr>
                                      <p:to>
                                        <p:strVal val="visible"/>
                                      </p:to>
                                    </p:set>
                                    <p:anim calcmode="lin" valueType="num">
                                      <p:cBhvr>
                                        <p:cTn id="43" dur="1000" fill="hold"/>
                                        <p:tgtEl>
                                          <p:spTgt spid="21518"/>
                                        </p:tgtEl>
                                        <p:attrNameLst>
                                          <p:attrName>ppt_w</p:attrName>
                                        </p:attrNameLst>
                                      </p:cBhvr>
                                      <p:tavLst>
                                        <p:tav tm="0">
                                          <p:val>
                                            <p:strVal val="#ppt_w*0.70"/>
                                          </p:val>
                                        </p:tav>
                                        <p:tav tm="100000">
                                          <p:val>
                                            <p:strVal val="#ppt_w"/>
                                          </p:val>
                                        </p:tav>
                                      </p:tavLst>
                                    </p:anim>
                                    <p:anim calcmode="lin" valueType="num">
                                      <p:cBhvr>
                                        <p:cTn id="44" dur="1000" fill="hold"/>
                                        <p:tgtEl>
                                          <p:spTgt spid="21518"/>
                                        </p:tgtEl>
                                        <p:attrNameLst>
                                          <p:attrName>ppt_h</p:attrName>
                                        </p:attrNameLst>
                                      </p:cBhvr>
                                      <p:tavLst>
                                        <p:tav tm="0">
                                          <p:val>
                                            <p:strVal val="#ppt_h"/>
                                          </p:val>
                                        </p:tav>
                                        <p:tav tm="100000">
                                          <p:val>
                                            <p:strVal val="#ppt_h"/>
                                          </p:val>
                                        </p:tav>
                                      </p:tavLst>
                                    </p:anim>
                                    <p:animEffect transition="in" filter="fade">
                                      <p:cBhvr>
                                        <p:cTn id="45" dur="10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Pflege des </a:t>
            </a:r>
            <a:r>
              <a:rPr lang="de-DE" dirty="0" err="1" smtClean="0"/>
              <a:t>Trachestoma</a:t>
            </a:r>
            <a:endParaRPr lang="de-DE" dirty="0"/>
          </a:p>
        </p:txBody>
      </p:sp>
      <p:sp>
        <p:nvSpPr>
          <p:cNvPr id="3" name="Inhaltsplatzhalter 2"/>
          <p:cNvSpPr>
            <a:spLocks noGrp="1"/>
          </p:cNvSpPr>
          <p:nvPr>
            <p:ph idx="1"/>
          </p:nvPr>
        </p:nvSpPr>
        <p:spPr/>
        <p:txBody>
          <a:bodyPr>
            <a:normAutofit/>
          </a:bodyPr>
          <a:lstStyle/>
          <a:p>
            <a:r>
              <a:rPr lang="de-DE" dirty="0" smtClean="0"/>
              <a:t>Die fachgerechte Versorgung des </a:t>
            </a:r>
            <a:r>
              <a:rPr lang="de-DE" dirty="0" err="1" smtClean="0"/>
              <a:t>Tracheostomas</a:t>
            </a:r>
            <a:r>
              <a:rPr lang="de-DE" dirty="0" smtClean="0"/>
              <a:t> ist unabdingbare </a:t>
            </a:r>
            <a:r>
              <a:rPr lang="de-DE" dirty="0" err="1" smtClean="0"/>
              <a:t>Vorraussetzung</a:t>
            </a:r>
            <a:r>
              <a:rPr lang="de-DE" dirty="0" smtClean="0"/>
              <a:t> für einen komplikationslosen Verlauf.</a:t>
            </a:r>
            <a:endParaRPr lang="de-DE" dirty="0"/>
          </a:p>
        </p:txBody>
      </p:sp>
      <p:pic>
        <p:nvPicPr>
          <p:cNvPr id="74754" name="Picture 2" descr="Die Ambulante Patientenversorgung Dr. Henke steht dem tracheotomierten ..."/>
          <p:cNvPicPr>
            <a:picLocks noChangeAspect="1" noChangeArrowheads="1"/>
          </p:cNvPicPr>
          <p:nvPr/>
        </p:nvPicPr>
        <p:blipFill>
          <a:blip r:embed="rId3" cstate="print"/>
          <a:srcRect/>
          <a:stretch>
            <a:fillRect/>
          </a:stretch>
        </p:blipFill>
        <p:spPr bwMode="auto">
          <a:xfrm>
            <a:off x="3131840" y="3212976"/>
            <a:ext cx="4513684" cy="338526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par>
                                <p:cTn id="16" presetID="2" presetClass="entr" presetSubtype="4" fill="hold" nodeType="withEffect">
                                  <p:stCondLst>
                                    <p:cond delay="0"/>
                                  </p:stCondLst>
                                  <p:childTnLst>
                                    <p:set>
                                      <p:cBhvr>
                                        <p:cTn id="17" dur="1" fill="hold">
                                          <p:stCondLst>
                                            <p:cond delay="0"/>
                                          </p:stCondLst>
                                        </p:cTn>
                                        <p:tgtEl>
                                          <p:spTgt spid="74754"/>
                                        </p:tgtEl>
                                        <p:attrNameLst>
                                          <p:attrName>style.visibility</p:attrName>
                                        </p:attrNameLst>
                                      </p:cBhvr>
                                      <p:to>
                                        <p:strVal val="visible"/>
                                      </p:to>
                                    </p:set>
                                    <p:anim calcmode="lin" valueType="num">
                                      <p:cBhvr additive="base">
                                        <p:cTn id="18" dur="500" fill="hold"/>
                                        <p:tgtEl>
                                          <p:spTgt spid="74754"/>
                                        </p:tgtEl>
                                        <p:attrNameLst>
                                          <p:attrName>ppt_x</p:attrName>
                                        </p:attrNameLst>
                                      </p:cBhvr>
                                      <p:tavLst>
                                        <p:tav tm="0">
                                          <p:val>
                                            <p:strVal val="#ppt_x"/>
                                          </p:val>
                                        </p:tav>
                                        <p:tav tm="100000">
                                          <p:val>
                                            <p:strVal val="#ppt_x"/>
                                          </p:val>
                                        </p:tav>
                                      </p:tavLst>
                                    </p:anim>
                                    <p:anim calcmode="lin" valueType="num">
                                      <p:cBhvr additive="base">
                                        <p:cTn id="19"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Pflege des </a:t>
            </a:r>
            <a:r>
              <a:rPr lang="de-DE" dirty="0" err="1" smtClean="0"/>
              <a:t>Trachestoma</a:t>
            </a:r>
            <a:endParaRPr lang="de-DE" dirty="0"/>
          </a:p>
        </p:txBody>
      </p:sp>
      <p:sp>
        <p:nvSpPr>
          <p:cNvPr id="3" name="Inhaltsplatzhalter 2"/>
          <p:cNvSpPr>
            <a:spLocks noGrp="1"/>
          </p:cNvSpPr>
          <p:nvPr>
            <p:ph idx="1"/>
          </p:nvPr>
        </p:nvSpPr>
        <p:spPr>
          <a:xfrm>
            <a:off x="457200" y="1600201"/>
            <a:ext cx="8686800" cy="1468759"/>
          </a:xfrm>
        </p:spPr>
        <p:txBody>
          <a:bodyPr>
            <a:normAutofit fontScale="77500" lnSpcReduction="20000"/>
          </a:bodyPr>
          <a:lstStyle/>
          <a:p>
            <a:r>
              <a:rPr lang="de-DE" dirty="0" smtClean="0"/>
              <a:t>Für die </a:t>
            </a:r>
            <a:r>
              <a:rPr lang="de-DE" dirty="0" err="1" smtClean="0"/>
              <a:t>Tracheostomapflege</a:t>
            </a:r>
            <a:r>
              <a:rPr lang="de-DE" dirty="0" smtClean="0"/>
              <a:t> stehen unzählige Produkte zur Verfügung. </a:t>
            </a:r>
          </a:p>
          <a:p>
            <a:r>
              <a:rPr lang="de-DE" dirty="0" smtClean="0"/>
              <a:t>Die Wahl der Materialien richtet sich nach der </a:t>
            </a:r>
            <a:r>
              <a:rPr lang="de-DE" dirty="0" err="1" smtClean="0"/>
              <a:t>beschaffenheit</a:t>
            </a:r>
            <a:r>
              <a:rPr lang="de-DE" dirty="0" smtClean="0"/>
              <a:t> und der Sekretion des </a:t>
            </a:r>
            <a:r>
              <a:rPr lang="de-DE" dirty="0" err="1" smtClean="0"/>
              <a:t>Tracheostomas</a:t>
            </a:r>
            <a:endParaRPr lang="de-DE" dirty="0"/>
          </a:p>
        </p:txBody>
      </p:sp>
      <p:pic>
        <p:nvPicPr>
          <p:cNvPr id="95234" name="Picture 2" descr="http://www.smith-nephew.de/sites/default/files/styles/produkt/public/field/image/allevyn_tracheostomy_einzeln.jpg?itok=g8vVA210"/>
          <p:cNvPicPr>
            <a:picLocks noChangeAspect="1" noChangeArrowheads="1"/>
          </p:cNvPicPr>
          <p:nvPr/>
        </p:nvPicPr>
        <p:blipFill>
          <a:blip r:embed="rId3" cstate="print"/>
          <a:srcRect/>
          <a:stretch>
            <a:fillRect/>
          </a:stretch>
        </p:blipFill>
        <p:spPr bwMode="auto">
          <a:xfrm>
            <a:off x="5580112" y="3068960"/>
            <a:ext cx="2952328" cy="1473352"/>
          </a:xfrm>
          <a:prstGeom prst="rect">
            <a:avLst/>
          </a:prstGeom>
          <a:noFill/>
        </p:spPr>
      </p:pic>
      <p:pic>
        <p:nvPicPr>
          <p:cNvPr id="95236" name="Picture 4" descr="https://encrypted-tbn1.gstatic.com/images?q=tbn:ANd9GcS2UcIMSBHTDn6YFUjyTSewoy5NG0d8Ocd8SPJ0nQPOjvmOxIcy"/>
          <p:cNvPicPr>
            <a:picLocks noChangeAspect="1" noChangeArrowheads="1"/>
          </p:cNvPicPr>
          <p:nvPr/>
        </p:nvPicPr>
        <p:blipFill>
          <a:blip r:embed="rId4" cstate="print"/>
          <a:srcRect/>
          <a:stretch>
            <a:fillRect/>
          </a:stretch>
        </p:blipFill>
        <p:spPr bwMode="auto">
          <a:xfrm>
            <a:off x="683568" y="2996952"/>
            <a:ext cx="1743643" cy="1872208"/>
          </a:xfrm>
          <a:prstGeom prst="rect">
            <a:avLst/>
          </a:prstGeom>
          <a:noFill/>
        </p:spPr>
      </p:pic>
      <p:pic>
        <p:nvPicPr>
          <p:cNvPr id="95238" name="Picture 6" descr="https://encrypted-tbn2.gstatic.com/images?q=tbn:ANd9GcT8Bka3mTpAdvzLEnUdqyFIRgLq5aT3_mgOWEGvIC8lSqou9TgI"/>
          <p:cNvPicPr>
            <a:picLocks noChangeAspect="1" noChangeArrowheads="1"/>
          </p:cNvPicPr>
          <p:nvPr/>
        </p:nvPicPr>
        <p:blipFill>
          <a:blip r:embed="rId5" cstate="print"/>
          <a:srcRect/>
          <a:stretch>
            <a:fillRect/>
          </a:stretch>
        </p:blipFill>
        <p:spPr bwMode="auto">
          <a:xfrm>
            <a:off x="5292080" y="5301208"/>
            <a:ext cx="2088232" cy="1285066"/>
          </a:xfrm>
          <a:prstGeom prst="rect">
            <a:avLst/>
          </a:prstGeom>
          <a:noFill/>
        </p:spPr>
      </p:pic>
      <p:sp>
        <p:nvSpPr>
          <p:cNvPr id="95240" name="AutoShape 8" descr="data:image/jpeg;base64,/9j/4AAQSkZJRgABAQAAAQABAAD/2wCEAAkGBxMSEBISEBMQFBISEBAUFRQQFA8UEBQPFhUWFhUUFRQYHCggGBolHBQUITEhJSkrLi4uFx8zODMsNygtLisBCgoKDg0MDg8MDisZFBksKysrKywrKywsKyssKyssKysrKysrKysrKysrKysrKysrLCsrKysrKysrKysrKysrK//AABEIAOEA4QMBIgACEQEDEQH/xAAbAAEAAgMBAQAAAAAAAAAAAAAABAUCAwYBB//EADMQAQACAAQDBwEHBAMAAAAAAAABAgMEESExQVEFEmFxgZGhMhQiQnKx0fATUsHhM2KS/8QAFQEBAQAAAAAAAAAAAAAAAAAAAAH/xAAVEQEBAAAAAAAAAAAAAAAAAAAAEf/aAAwDAQACEQMRAD8A+4gAAAAAAAAAAAAAAAAAAAAAAAAAAAAAAAAAAAAAAAAAAAAAAAAAAAAAAAAAAAAAAAAAAAAAAAAAAAAAAAAAAAAAAAAAAAAAAAAAAAAAAAAAAAAAAAAAAAAAAAAAAr81m51mtdojaZ8fAEzFx614zv0jijXzk8oj13Raw29wHk5i0859NmE3nnM+8tncLUBpmWM4k+PvLberTNQe/arRzn3lnXOW6y0TQ7gJtM9PhPm30znWFZFWUAtq5istkWieCnjEln/WBbCtw83Mc/dJpm4nj8AkjGuJE8JZAAAAAAAAAAAAA8lQ4U7ar6XOYdtPcE7Atuld1AqnYGLGmkg97ryat81YWgEe9WE1brQ1yDX3WPdbJYzIMdHmjLV5IMZYyyYyDGZeVvoWYSCTTMdW/Bznj6SqrYmjLvFF9h5mJ47fo3RLnaY8rLK3njr6cgWIAAAAAAAAADnLQ6G87T5SoAMLE0SqXieCJMPa20nYFnhYum3Lxbu9rwVdcbqkUxOgJFsK3T5hrtgX6fMNuHmJ57pNbxPAFZbCvH4Z9N/0arTMcYmPOJhdAKOLneXF8Cs8ax7b+6NidnV/DMx8wggavJlvxMheOGlvLaUa+tfqiY8weS12Z6sJkEa+8w2yxpG7OYQeUiZmI8VlH3d+EQi5Kn3vJvz9tojrKiXg9o1na20/CbE68HNXq2ZfOWpO07dJ4KOiETLZ+tuO0+PBLAAAAAABjix92fKf0c7WXSKTtLLdy3eiPu2+LdAaHksYsXvp5/zmDLVlW+nBGnMf9Z9Jhh9qiOVvj90FjTH6sozEq37ZXx9pe0zMTPEotftM9Z92yuatHPVWVukZa+8RKi2y2NNo3jSW9Hw66TCQA8mNeL0BExez8O3LT8u3xwQ8Xsm34bRP5tpW4Dm74VqTpeJj9J9R0OJhxaNLREx4q7F7K50t6W/dINOT2iZbr5Wbx3o08ubymSvw0iI66wssHD7tYjooor00nSY36TxR8SN9nS4uFFo0tESrMz2bMb13jpP1e/MFXW3on5XP2rx3hFvh8p/aWq0THBB0WBnK24Tv0lIc32ff7+v9sa6ePD/Lo4UegAAAPLViY0mNYnlL0BTZzs2a74esx/bzjy6q7FnZ1Sq7by2tYtWus66T3Y1nTlM6fzcFLMsZlhiW02nbza5ug2M7YMW28dvRGrfdMpO/r/iAa8SmkVtW07zasxO8RavTwb8liTFtbTqjz/x+WNb5iW/BBcV7TptrFtvJJwu0cO34oj82zn7w1zoo62uJE8JifKYZOOrbThMx5N+Hnbxwtb1B1QoMHti/PSfRJr21HOvtP7gthry+NF6xaObYAAAADVj5et43j1jjHqq8z2fau8fejw4+sLkBTdlZfWbTrppMf7hcvIh6AAAAAAAADG1InjET5wiZzszDxOMd2etdIn16poDnsbsS9fp7to/8z7cPlExMG1PqraPONveNnWCQcdhzE1mNY3vrCRg4PTR0WLk8O31UpPjNY192Edn4ccK6eU2BR4mWvx0nTw3/AERZjlLrcPDiODzEwK2+qtZ84hRyP9KTuT0dPbs3Cn8OnlMw0W7IrytaPaf5zBzvebcLG3XGJ2ROnGs+cbo1+x7Rwj2mJ+JBb9n/AERoko+RrMU3jTwnpGyQAAAAAAAAAAAAAAAAAAAAAAAAAAAAAAAAAAAAAAAAAAAAAAAAAAAAAAAAAAAAAAAAAAAAAAAAAAAAAAAAAAAAAAAAAAAAAAAAAAAAAAAAAAAAAAAAAAAAAAAAAAAAAAAAAAAAAAAAAAAAAAAAAAAAAAAAAAAAAAAAD//Z"/>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95242" name="AutoShape 10" descr="data:image/jpeg;base64,/9j/4AAQSkZJRgABAQAAAQABAAD/2wCEAAkGBxAODRANEA8OEA8PEA8NEA0PDQ8PDA0PFBIWFhQRFRQYHCggGBolHBQUITEhJSkrLi4uFx8zODMsNygtLisBCgoKDgwNDw0NFCwZFBwsLCsrKywsLCsrNysrKysrKysrLDcrKywsNysrKysrKysrKysrNysrKysrKysrKysrK//AABEIAOEA4QMBIgACEQEDEQH/xAAbAAEAAwEBAQEAAAAAAAAAAAAAAQQFAgMGB//EADUQAQABAQYDBwEGBwEAAAAAAAABAgMEETFBUSFhkQUSFFJxgaGxEyIjQmLBFTOC0eHw8TL/xAAVAQEBAAAAAAAAAAAAAAAAAAAAAf/EABYRAQEBAAAAAAAAAAAAAAAAAAARAf/aAAwDAQACEQMRAD8A/cBICCABIAAIBIgBIgBIgBIAAAAAAAAAAAAAAAIShIAAAACEoAAAAAAAhIAAAAAAAAAAAAAAAAAgAEgAAAAAAAAAAAAAAAAAAAAAAAAAAAghFdcU5zhjwTAJBxVa0xnMdeIOx4zeaec+zzm97R8gtCnN8nyx1cxfZ2j5BeFHxtW0fKfF1cgXRR8VVy6HiauXRKLwz/GVcuh4+doKNAZ09oVeWOqP4jPlj5KNIZ38Rnyw7jtKNaZ6rReFei+0Trh6vamuJymJB0AAAAAAAAADN7Rqnv0xtGPutWVrjTGCl2jV+JPpH0ed2vPdnCckF21xnOZ/Z4TSu0RFUY4u4sqduqjPiJ5uvsap/LLRiAGdN2r2+YR4OvaOrSAZ0XOvl1dxdKt4+V4IKkXSfNHRPhP1fC0EFTwUeb4R4H9XwuAKXgI3+ET2dHm+F4IM+rs6dKo6PGu4VxpE+ktYSDBrsppziY9iJmMMJmP+t2qmJ4TGPqr2lyonLh6ZEVTsb9VGfGOa7N7p7vez0w1xULzc6qYxzjeFO0pmY+7OE4xOGk4A3bveKbSMaZ9Y1h7MK4Xvu1TjGFX5o83+ebasrSKoxjprE7LiOwAAAAAYvan82fSPoo95pdqx+J/TChNCKs3S9zT6NixtoqjGGDZ0rVlVgDYFKzvUxnx+qxRb0zqqPUIkAAAAAAAAAAAAAVLxcqaonuxhVnylbAfO3ixnXhVGv7PW5XqYnaqM40qjZq3u7RXH6oynfkxK7OYrxwwmnGJ3QfQWNrFcYx01idnahcJ447xxjSea+oAAAAye0J/Fn0j6K+C12pRhXFW8Ye8KsSiuoh1EuRB3imK3ESnEHvRbTGr3pvU+qinFRo03qNYd029M6svE7xRsRVE6pZFNpMPam8VbyI0RTovU68fqtUVxVko6AAAAAAAAeF8s4mzq4aY9HurXy14dyM5z5QCvcI4x/ujRVLrRx9IWwAAAAeN7se/RMa5x6sXKcJzh9ApX66d/71P/AK28yDOiU4vPLhLqJRXWKcXKQdCIlIJEJAISgHUS9bG1mJeKInBRr2dfejF0p3S044brioAAAADma4jV42lrM8I4c9QTb2+H3ac99KVamnjznXWU4bLVjZYcZz+gOrKjuxzdgAlACQAAAV7zdKa+OVW/92VbXeqieMcN9G6iYx4SkGBEpxaltcKauMfdn4UrW51U6YxvGQryS5wTEoOkohIAAJcy6czAJivB60W1Xmnq4srCaso5vWLtXso9aLaqdZd/azu8osqo0nonuVbT0kHp9pO89Ud5zFnVtL0iwq5QI4mSimZye9NhGvH4h6xGCjzs7KI9d3oAAAAAJAAAAAAAB5WlhTVnHvlKtaXDafaV4Bk13aqnTpxebac1WcTnET7JBjYpxaNdyonLGPd41dnzpV1gVTxelnTis03DerpCzZWNNOXUgWNn3Y56vQFQAAAAAAAAAAABIAAAAAAAAAAAAAIkJAAAAAAAAAAAAAAASAAAAAAAAAAAAACJCQAAAAAAAAAAAAAAEgAAAAAAAAAAAAAiQkAAAAAAAAAAAAAABIAAAAAAAAAAAAAIkJAAAAAAAAAAAAAAASiEgAAAAAAAAAAAAIkAAAAAAAAAAAAAAAH/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95244" name="AutoShape 12" descr="data:image/jpeg;base64,/9j/4AAQSkZJRgABAQAAAQABAAD/2wCEAAkGBxAODRANEA8OEA8PEA8NEA0PDQ8PDA0PFBIWFhQRFRQYHCggGBolHBQUITEhJSkrLi4uFx8zODMsNygtLisBCgoKDgwNDw0NFCwZFBwsLCsrKywsLCsrNysrKysrKysrLDcrKywsNysrKysrKysrKysrNysrKysrKysrKysrK//AABEIAOEA4QMBIgACEQEDEQH/xAAbAAEAAwEBAQEAAAAAAAAAAAAAAQQFAgMGB//EADUQAQABAQYDBwEGBwEAAAAAAAABAgMEETFBUSFhkQUSFFJxgaGxEyIjQmLBFTOC0eHw8TL/xAAVAQEBAAAAAAAAAAAAAAAAAAAAAf/EABYRAQEBAAAAAAAAAAAAAAAAAAARAf/aAAwDAQACEQMRAD8A/cBICCABIAAIBIgBIgBIgBIAAAAAAAAAAAAAAAIShIAAAACEoAAAAAAAhIAAAAAAAAAAAAAAAAAgAEgAAAAAAAAAAAAAAAAAAAAAAAAAAAghFdcU5zhjwTAJBxVa0xnMdeIOx4zeaec+zzm97R8gtCnN8nyx1cxfZ2j5BeFHxtW0fKfF1cgXRR8VVy6HiauXRKLwz/GVcuh4+doKNAZ09oVeWOqP4jPlj5KNIZ38Rnyw7jtKNaZ6rReFei+0Trh6vamuJymJB0AAAAAAAAADN7Rqnv0xtGPutWVrjTGCl2jV+JPpH0ed2vPdnCckF21xnOZ/Z4TSu0RFUY4u4sqduqjPiJ5uvsap/LLRiAGdN2r2+YR4OvaOrSAZ0XOvl1dxdKt4+V4IKkXSfNHRPhP1fC0EFTwUeb4R4H9XwuAKXgI3+ET2dHm+F4IM+rs6dKo6PGu4VxpE+ktYSDBrsppziY9iJmMMJmP+t2qmJ4TGPqr2lyonLh6ZEVTsb9VGfGOa7N7p7vez0w1xULzc6qYxzjeFO0pmY+7OE4xOGk4A3bveKbSMaZ9Y1h7MK4Xvu1TjGFX5o83+ebasrSKoxjprE7LiOwAAAAAYvan82fSPoo95pdqx+J/TChNCKs3S9zT6NixtoqjGGDZ0rVlVgDYFKzvUxnx+qxRb0zqqPUIkAAAAAAAAAAAAAVLxcqaonuxhVnylbAfO3ixnXhVGv7PW5XqYnaqM40qjZq3u7RXH6oynfkxK7OYrxwwmnGJ3QfQWNrFcYx01idnahcJ447xxjSea+oAAAAye0J/Fn0j6K+C12pRhXFW8Ye8KsSiuoh1EuRB3imK3ESnEHvRbTGr3pvU+qinFRo03qNYd029M6svE7xRsRVE6pZFNpMPam8VbyI0RTovU68fqtUVxVko6AAAAAAAAeF8s4mzq4aY9HurXy14dyM5z5QCvcI4x/ujRVLrRx9IWwAAAAeN7se/RMa5x6sXKcJzh9ApX66d/71P/AK28yDOiU4vPLhLqJRXWKcXKQdCIlIJEJAISgHUS9bG1mJeKInBRr2dfejF0p3S044brioAAAADma4jV42lrM8I4c9QTb2+H3ac99KVamnjznXWU4bLVjZYcZz+gOrKjuxzdgAlACQAAAV7zdKa+OVW/92VbXeqieMcN9G6iYx4SkGBEpxaltcKauMfdn4UrW51U6YxvGQryS5wTEoOkohIAAJcy6czAJivB60W1Xmnq4srCaso5vWLtXso9aLaqdZd/azu8osqo0nonuVbT0kHp9pO89Ud5zFnVtL0iwq5QI4mSimZye9NhGvH4h6xGCjzs7KI9d3oAAAAAJAAAAAAAB5WlhTVnHvlKtaXDafaV4Bk13aqnTpxebac1WcTnET7JBjYpxaNdyonLGPd41dnzpV1gVTxelnTis03DerpCzZWNNOXUgWNn3Y56vQFQAAAAAAAAAAABIAAAAAAAAAAAAAIkJAAAAAAAAAAAAAAASAAAAAAAAAAAAACJCQAAAAAAAAAAAAAAEgAAAAAAAAAAAAAiQkAAAAAAAAAAAAAABIAAAAAAAAAAAAAIkJAAAAAAAAAAAAAAASiEgAAAAAAAAAAAAIkAAAAAAAAAAAAAAAH/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95246" name="Picture 14" descr="http://db1.rehadat.de/rehadat/bilder/TC052000/tc052249.jpg"/>
          <p:cNvPicPr>
            <a:picLocks noChangeAspect="1" noChangeArrowheads="1"/>
          </p:cNvPicPr>
          <p:nvPr/>
        </p:nvPicPr>
        <p:blipFill>
          <a:blip r:embed="rId6" cstate="print"/>
          <a:srcRect/>
          <a:stretch>
            <a:fillRect/>
          </a:stretch>
        </p:blipFill>
        <p:spPr bwMode="auto">
          <a:xfrm>
            <a:off x="2987824" y="4005064"/>
            <a:ext cx="2088232" cy="2088232"/>
          </a:xfrm>
          <a:prstGeom prst="rect">
            <a:avLst/>
          </a:prstGeom>
          <a:noFill/>
        </p:spPr>
      </p:pic>
      <p:pic>
        <p:nvPicPr>
          <p:cNvPr id="95248" name="Picture 16" descr="http://www.sanabelle-medical.com/media/catalog/product/cache/1/image/1000x600/040ec09b1e35df139433887a97daa66f/m/a/master_77700904.jpg"/>
          <p:cNvPicPr>
            <a:picLocks noChangeAspect="1" noChangeArrowheads="1"/>
          </p:cNvPicPr>
          <p:nvPr/>
        </p:nvPicPr>
        <p:blipFill>
          <a:blip r:embed="rId7" cstate="print"/>
          <a:srcRect/>
          <a:stretch>
            <a:fillRect/>
          </a:stretch>
        </p:blipFill>
        <p:spPr bwMode="auto">
          <a:xfrm>
            <a:off x="971600" y="4985792"/>
            <a:ext cx="1872208" cy="1872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2" presetClass="entr" presetSubtype="8" fill="hold" nodeType="withEffect">
                                  <p:stCondLst>
                                    <p:cond delay="0"/>
                                  </p:stCondLst>
                                  <p:childTnLst>
                                    <p:set>
                                      <p:cBhvr>
                                        <p:cTn id="23" dur="1" fill="hold">
                                          <p:stCondLst>
                                            <p:cond delay="0"/>
                                          </p:stCondLst>
                                        </p:cTn>
                                        <p:tgtEl>
                                          <p:spTgt spid="95236"/>
                                        </p:tgtEl>
                                        <p:attrNameLst>
                                          <p:attrName>style.visibility</p:attrName>
                                        </p:attrNameLst>
                                      </p:cBhvr>
                                      <p:to>
                                        <p:strVal val="visible"/>
                                      </p:to>
                                    </p:set>
                                    <p:anim calcmode="lin" valueType="num">
                                      <p:cBhvr additive="base">
                                        <p:cTn id="24" dur="500" fill="hold"/>
                                        <p:tgtEl>
                                          <p:spTgt spid="95236"/>
                                        </p:tgtEl>
                                        <p:attrNameLst>
                                          <p:attrName>ppt_x</p:attrName>
                                        </p:attrNameLst>
                                      </p:cBhvr>
                                      <p:tavLst>
                                        <p:tav tm="0">
                                          <p:val>
                                            <p:strVal val="0-#ppt_w/2"/>
                                          </p:val>
                                        </p:tav>
                                        <p:tav tm="100000">
                                          <p:val>
                                            <p:strVal val="#ppt_x"/>
                                          </p:val>
                                        </p:tav>
                                      </p:tavLst>
                                    </p:anim>
                                    <p:anim calcmode="lin" valueType="num">
                                      <p:cBhvr additive="base">
                                        <p:cTn id="25" dur="500" fill="hold"/>
                                        <p:tgtEl>
                                          <p:spTgt spid="9523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95238"/>
                                        </p:tgtEl>
                                        <p:attrNameLst>
                                          <p:attrName>style.visibility</p:attrName>
                                        </p:attrNameLst>
                                      </p:cBhvr>
                                      <p:to>
                                        <p:strVal val="visible"/>
                                      </p:to>
                                    </p:set>
                                    <p:anim calcmode="lin" valueType="num">
                                      <p:cBhvr additive="base">
                                        <p:cTn id="29" dur="500" fill="hold"/>
                                        <p:tgtEl>
                                          <p:spTgt spid="95238"/>
                                        </p:tgtEl>
                                        <p:attrNameLst>
                                          <p:attrName>ppt_x</p:attrName>
                                        </p:attrNameLst>
                                      </p:cBhvr>
                                      <p:tavLst>
                                        <p:tav tm="0">
                                          <p:val>
                                            <p:strVal val="1+#ppt_w/2"/>
                                          </p:val>
                                        </p:tav>
                                        <p:tav tm="100000">
                                          <p:val>
                                            <p:strVal val="#ppt_x"/>
                                          </p:val>
                                        </p:tav>
                                      </p:tavLst>
                                    </p:anim>
                                    <p:anim calcmode="lin" valueType="num">
                                      <p:cBhvr additive="base">
                                        <p:cTn id="30" dur="500" fill="hold"/>
                                        <p:tgtEl>
                                          <p:spTgt spid="95238"/>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95234"/>
                                        </p:tgtEl>
                                        <p:attrNameLst>
                                          <p:attrName>style.visibility</p:attrName>
                                        </p:attrNameLst>
                                      </p:cBhvr>
                                      <p:to>
                                        <p:strVal val="visible"/>
                                      </p:to>
                                    </p:set>
                                    <p:anim calcmode="lin" valueType="num">
                                      <p:cBhvr additive="base">
                                        <p:cTn id="34" dur="500" fill="hold"/>
                                        <p:tgtEl>
                                          <p:spTgt spid="95234"/>
                                        </p:tgtEl>
                                        <p:attrNameLst>
                                          <p:attrName>ppt_x</p:attrName>
                                        </p:attrNameLst>
                                      </p:cBhvr>
                                      <p:tavLst>
                                        <p:tav tm="0">
                                          <p:val>
                                            <p:strVal val="1+#ppt_w/2"/>
                                          </p:val>
                                        </p:tav>
                                        <p:tav tm="100000">
                                          <p:val>
                                            <p:strVal val="#ppt_x"/>
                                          </p:val>
                                        </p:tav>
                                      </p:tavLst>
                                    </p:anim>
                                    <p:anim calcmode="lin" valueType="num">
                                      <p:cBhvr additive="base">
                                        <p:cTn id="35" dur="500" fill="hold"/>
                                        <p:tgtEl>
                                          <p:spTgt spid="95234"/>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95248"/>
                                        </p:tgtEl>
                                        <p:attrNameLst>
                                          <p:attrName>style.visibility</p:attrName>
                                        </p:attrNameLst>
                                      </p:cBhvr>
                                      <p:to>
                                        <p:strVal val="visible"/>
                                      </p:to>
                                    </p:set>
                                    <p:anim calcmode="lin" valueType="num">
                                      <p:cBhvr additive="base">
                                        <p:cTn id="39" dur="500" fill="hold"/>
                                        <p:tgtEl>
                                          <p:spTgt spid="95248"/>
                                        </p:tgtEl>
                                        <p:attrNameLst>
                                          <p:attrName>ppt_x</p:attrName>
                                        </p:attrNameLst>
                                      </p:cBhvr>
                                      <p:tavLst>
                                        <p:tav tm="0">
                                          <p:val>
                                            <p:strVal val="#ppt_x"/>
                                          </p:val>
                                        </p:tav>
                                        <p:tav tm="100000">
                                          <p:val>
                                            <p:strVal val="#ppt_x"/>
                                          </p:val>
                                        </p:tav>
                                      </p:tavLst>
                                    </p:anim>
                                    <p:anim calcmode="lin" valueType="num">
                                      <p:cBhvr additive="base">
                                        <p:cTn id="40" dur="500" fill="hold"/>
                                        <p:tgtEl>
                                          <p:spTgt spid="95248"/>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2" fill="hold" nodeType="afterEffect">
                                  <p:stCondLst>
                                    <p:cond delay="0"/>
                                  </p:stCondLst>
                                  <p:childTnLst>
                                    <p:set>
                                      <p:cBhvr>
                                        <p:cTn id="43" dur="1" fill="hold">
                                          <p:stCondLst>
                                            <p:cond delay="0"/>
                                          </p:stCondLst>
                                        </p:cTn>
                                        <p:tgtEl>
                                          <p:spTgt spid="95246"/>
                                        </p:tgtEl>
                                        <p:attrNameLst>
                                          <p:attrName>style.visibility</p:attrName>
                                        </p:attrNameLst>
                                      </p:cBhvr>
                                      <p:to>
                                        <p:strVal val="visible"/>
                                      </p:to>
                                    </p:set>
                                    <p:anim calcmode="lin" valueType="num">
                                      <p:cBhvr additive="base">
                                        <p:cTn id="44" dur="500" fill="hold"/>
                                        <p:tgtEl>
                                          <p:spTgt spid="95246"/>
                                        </p:tgtEl>
                                        <p:attrNameLst>
                                          <p:attrName>ppt_x</p:attrName>
                                        </p:attrNameLst>
                                      </p:cBhvr>
                                      <p:tavLst>
                                        <p:tav tm="0">
                                          <p:val>
                                            <p:strVal val="0-#ppt_w/2"/>
                                          </p:val>
                                        </p:tav>
                                        <p:tav tm="100000">
                                          <p:val>
                                            <p:strVal val="#ppt_x"/>
                                          </p:val>
                                        </p:tav>
                                      </p:tavLst>
                                    </p:anim>
                                    <p:anim calcmode="lin" valueType="num">
                                      <p:cBhvr additive="base">
                                        <p:cTn id="45" dur="500" fill="hold"/>
                                        <p:tgtEl>
                                          <p:spTgt spid="95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Pflege des </a:t>
            </a:r>
            <a:r>
              <a:rPr lang="de-DE" dirty="0" err="1" smtClean="0"/>
              <a:t>Trachestoma</a:t>
            </a:r>
            <a:endParaRPr lang="de-DE" dirty="0"/>
          </a:p>
        </p:txBody>
      </p:sp>
      <p:sp>
        <p:nvSpPr>
          <p:cNvPr id="3" name="Inhaltsplatzhalter 2"/>
          <p:cNvSpPr>
            <a:spLocks noGrp="1"/>
          </p:cNvSpPr>
          <p:nvPr>
            <p:ph idx="1"/>
          </p:nvPr>
        </p:nvSpPr>
        <p:spPr/>
        <p:txBody>
          <a:bodyPr>
            <a:normAutofit/>
          </a:bodyPr>
          <a:lstStyle/>
          <a:p>
            <a:pPr>
              <a:buNone/>
            </a:pPr>
            <a:endParaRPr lang="de-DE" dirty="0"/>
          </a:p>
        </p:txBody>
      </p:sp>
      <p:sp>
        <p:nvSpPr>
          <p:cNvPr id="5" name="Rechteck 4"/>
          <p:cNvSpPr/>
          <p:nvPr/>
        </p:nvSpPr>
        <p:spPr>
          <a:xfrm>
            <a:off x="755576" y="2564904"/>
            <a:ext cx="7560840" cy="252028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Die Durchführung entspricht dem Vorgehen bei einem aseptischen Verbandwechsel. Im Einzelfall kann von diesem Vorgehen abgewichen werden. Die ausführende Pflegefachkraft trägt die Verantwortung für ihr Tun</a:t>
            </a:r>
          </a:p>
          <a:p>
            <a:pPr algn="ct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Durchführung</a:t>
            </a:r>
            <a:endParaRPr lang="de-DE" dirty="0"/>
          </a:p>
        </p:txBody>
      </p:sp>
      <p:sp>
        <p:nvSpPr>
          <p:cNvPr id="3" name="Inhaltsplatzhalter 2"/>
          <p:cNvSpPr>
            <a:spLocks noGrp="1"/>
          </p:cNvSpPr>
          <p:nvPr>
            <p:ph idx="1"/>
          </p:nvPr>
        </p:nvSpPr>
        <p:spPr>
          <a:xfrm>
            <a:off x="457200" y="1600200"/>
            <a:ext cx="8229600" cy="5257800"/>
          </a:xfrm>
        </p:spPr>
        <p:txBody>
          <a:bodyPr>
            <a:normAutofit/>
          </a:bodyPr>
          <a:lstStyle/>
          <a:p>
            <a:r>
              <a:rPr lang="de-DE" dirty="0" smtClean="0"/>
              <a:t>Benötigte Materialien griffbereit auf einer sauberen Arbeitsfläche herrichten.</a:t>
            </a:r>
          </a:p>
          <a:p>
            <a:r>
              <a:rPr lang="de-DE" dirty="0" smtClean="0"/>
              <a:t>Patienten über das geplante Vorgehen informieren.</a:t>
            </a:r>
          </a:p>
          <a:p>
            <a:r>
              <a:rPr lang="de-DE" dirty="0" smtClean="0"/>
              <a:t>Den Kopf des Patienten leicht überstrecken.</a:t>
            </a:r>
          </a:p>
          <a:p>
            <a:r>
              <a:rPr lang="de-DE" dirty="0" err="1" smtClean="0"/>
              <a:t>Unsterile</a:t>
            </a:r>
            <a:r>
              <a:rPr lang="de-DE" dirty="0" smtClean="0"/>
              <a:t> Handschuhe anziehen.</a:t>
            </a:r>
          </a:p>
          <a:p>
            <a:pPr>
              <a:buNone/>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Durchführung</a:t>
            </a:r>
            <a:endParaRPr lang="de-DE" dirty="0"/>
          </a:p>
        </p:txBody>
      </p:sp>
      <p:sp>
        <p:nvSpPr>
          <p:cNvPr id="3" name="Inhaltsplatzhalter 2"/>
          <p:cNvSpPr>
            <a:spLocks noGrp="1"/>
          </p:cNvSpPr>
          <p:nvPr>
            <p:ph idx="1"/>
          </p:nvPr>
        </p:nvSpPr>
        <p:spPr>
          <a:xfrm>
            <a:off x="457200" y="1600200"/>
            <a:ext cx="8229600" cy="5257800"/>
          </a:xfrm>
        </p:spPr>
        <p:txBody>
          <a:bodyPr>
            <a:normAutofit/>
          </a:bodyPr>
          <a:lstStyle/>
          <a:p>
            <a:r>
              <a:rPr lang="de-DE" dirty="0" smtClean="0"/>
              <a:t>Kanülenhaltebändchen lösen und alte Trachealkompresse entfernen</a:t>
            </a:r>
          </a:p>
          <a:p>
            <a:r>
              <a:rPr lang="de-DE" dirty="0" smtClean="0"/>
              <a:t>Manipulationen an der Kanüle führen häufig zu einem Hustenreiz</a:t>
            </a:r>
          </a:p>
          <a:p>
            <a:r>
              <a:rPr lang="de-DE" dirty="0" err="1" smtClean="0"/>
              <a:t>Unsterile</a:t>
            </a:r>
            <a:r>
              <a:rPr lang="de-DE" dirty="0" smtClean="0"/>
              <a:t> Handschuhe ausziehen und hygienische Händedesinfektion durchführen.</a:t>
            </a:r>
          </a:p>
          <a:p>
            <a:r>
              <a:rPr lang="de-DE" dirty="0" smtClean="0"/>
              <a:t>Gegebenenfalls um das Tracheostoma herum absaugen.</a:t>
            </a:r>
          </a:p>
          <a:p>
            <a:pPr>
              <a:buNone/>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Durchführung</a:t>
            </a:r>
            <a:endParaRPr lang="de-DE" dirty="0"/>
          </a:p>
        </p:txBody>
      </p:sp>
      <p:sp>
        <p:nvSpPr>
          <p:cNvPr id="3" name="Inhaltsplatzhalter 2"/>
          <p:cNvSpPr>
            <a:spLocks noGrp="1"/>
          </p:cNvSpPr>
          <p:nvPr>
            <p:ph idx="1"/>
          </p:nvPr>
        </p:nvSpPr>
        <p:spPr>
          <a:xfrm>
            <a:off x="457200" y="1600200"/>
            <a:ext cx="8229600" cy="5257800"/>
          </a:xfrm>
        </p:spPr>
        <p:txBody>
          <a:bodyPr>
            <a:normAutofit lnSpcReduction="10000"/>
          </a:bodyPr>
          <a:lstStyle/>
          <a:p>
            <a:r>
              <a:rPr lang="de-DE" dirty="0" smtClean="0"/>
              <a:t>Hals waschen und abtrocknen, da viele Betroffene unter dem Kanülenhaltebändchen schwitzen und zu Mazeration und Hautreizungen neigen.</a:t>
            </a:r>
          </a:p>
          <a:p>
            <a:r>
              <a:rPr lang="de-DE" dirty="0" smtClean="0"/>
              <a:t>Sterilen Handschuh anziehen oder alternativ mit Pinzette oder sterilen Watteträgern arbeiten.</a:t>
            </a:r>
          </a:p>
          <a:p>
            <a:r>
              <a:rPr lang="de-DE" dirty="0" smtClean="0"/>
              <a:t>Tracheostoma reinigen und ggf. desinfizieren.</a:t>
            </a:r>
            <a:br>
              <a:rPr lang="de-DE" dirty="0" smtClean="0"/>
            </a:br>
            <a:r>
              <a:rPr lang="de-DE" dirty="0" smtClean="0"/>
              <a:t>Beachten Sie, dass keine Flüssigkeit in das Tracheostoma gelangen darf – </a:t>
            </a:r>
            <a:r>
              <a:rPr lang="de-DE" b="1" dirty="0" smtClean="0"/>
              <a:t>Aspirationsgefahr!</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normAutofit/>
          </a:bodyPr>
          <a:lstStyle/>
          <a:p>
            <a:r>
              <a:rPr lang="de-DE" dirty="0" smtClean="0"/>
              <a:t>Durchführung</a:t>
            </a:r>
            <a:endParaRPr lang="de-DE" dirty="0"/>
          </a:p>
        </p:txBody>
      </p:sp>
      <p:sp>
        <p:nvSpPr>
          <p:cNvPr id="3" name="Inhaltsplatzhalter 2"/>
          <p:cNvSpPr>
            <a:spLocks noGrp="1"/>
          </p:cNvSpPr>
          <p:nvPr>
            <p:ph idx="1"/>
          </p:nvPr>
        </p:nvSpPr>
        <p:spPr>
          <a:xfrm>
            <a:off x="457200" y="1600200"/>
            <a:ext cx="8229600" cy="5257800"/>
          </a:xfrm>
        </p:spPr>
        <p:txBody>
          <a:bodyPr>
            <a:normAutofit/>
          </a:bodyPr>
          <a:lstStyle/>
          <a:p>
            <a:r>
              <a:rPr lang="de-DE" dirty="0" smtClean="0"/>
              <a:t>Eventuell Hautschutzprodukt, antiseptisch wirkende Salbe oder Wund- und Heilsalbe in der </a:t>
            </a:r>
            <a:r>
              <a:rPr lang="de-DE" dirty="0" err="1" smtClean="0"/>
              <a:t>Stomaumgebung</a:t>
            </a:r>
            <a:r>
              <a:rPr lang="de-DE" dirty="0" smtClean="0"/>
              <a:t> auftragen. </a:t>
            </a:r>
          </a:p>
          <a:p>
            <a:r>
              <a:rPr lang="de-DE" dirty="0" smtClean="0"/>
              <a:t>Bei extrem geschädigter Haut bietet sich auch eine Hydrokolloidplatte an, in deren Mitte ein Loch für die Kanüle geschnitten wird.</a:t>
            </a:r>
          </a:p>
          <a:p>
            <a:r>
              <a:rPr lang="de-DE" dirty="0" smtClean="0"/>
              <a:t>Neue Trachealkompresse anlegen.</a:t>
            </a:r>
          </a:p>
          <a:p>
            <a:r>
              <a:rPr lang="de-DE" dirty="0" smtClean="0"/>
              <a:t>Sterilen Handschuh ausziehen.</a:t>
            </a:r>
          </a:p>
          <a:p>
            <a:pPr>
              <a:buNone/>
            </a:pP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normAutofit/>
          </a:bodyPr>
          <a:lstStyle/>
          <a:p>
            <a:r>
              <a:rPr lang="de-DE" dirty="0" smtClean="0"/>
              <a:t>Durchführung</a:t>
            </a:r>
            <a:endParaRPr lang="de-DE" dirty="0"/>
          </a:p>
        </p:txBody>
      </p:sp>
      <p:sp>
        <p:nvSpPr>
          <p:cNvPr id="3" name="Inhaltsplatzhalter 2"/>
          <p:cNvSpPr>
            <a:spLocks noGrp="1"/>
          </p:cNvSpPr>
          <p:nvPr>
            <p:ph idx="1"/>
          </p:nvPr>
        </p:nvSpPr>
        <p:spPr>
          <a:xfrm>
            <a:off x="457200" y="1600200"/>
            <a:ext cx="8229600" cy="5717232"/>
          </a:xfrm>
        </p:spPr>
        <p:txBody>
          <a:bodyPr>
            <a:normAutofit/>
          </a:bodyPr>
          <a:lstStyle/>
          <a:p>
            <a:r>
              <a:rPr lang="de-DE" dirty="0" smtClean="0"/>
              <a:t>Kanüle mit Kanülenhaltebändchen fixieren.</a:t>
            </a:r>
          </a:p>
          <a:p>
            <a:r>
              <a:rPr lang="de-DE" dirty="0" smtClean="0"/>
              <a:t>Die Kanüle soll weder zu locker noch zu fest sein. Als Richtwert gilt: zwei Finger sollen leicht unter das Bändchen passen</a:t>
            </a:r>
          </a:p>
          <a:p>
            <a:r>
              <a:rPr lang="de-DE" dirty="0" smtClean="0"/>
              <a:t>Bei Bedarf unter dem Kanülenhaltebändchen zusätzlich polstern, z.B. mit Mullkompressen.</a:t>
            </a:r>
          </a:p>
          <a:p>
            <a:r>
              <a:rPr lang="de-DE" dirty="0" smtClean="0"/>
              <a:t>Bei Kanülen mit Cuff, </a:t>
            </a:r>
            <a:r>
              <a:rPr lang="de-DE" dirty="0" err="1" smtClean="0"/>
              <a:t>Cuffdruck</a:t>
            </a:r>
            <a:r>
              <a:rPr lang="de-DE" dirty="0" smtClean="0"/>
              <a:t> kontrollieren.</a:t>
            </a:r>
          </a:p>
          <a:p>
            <a:r>
              <a:rPr lang="de-DE" dirty="0" err="1" smtClean="0"/>
              <a:t>Kanülenaufsatz</a:t>
            </a:r>
            <a:r>
              <a:rPr lang="de-DE" dirty="0" smtClean="0"/>
              <a:t> (feuchte Nase) aufstecken!!!</a:t>
            </a:r>
          </a:p>
          <a:p>
            <a:pPr>
              <a:buNone/>
            </a:pP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Durchführung</a:t>
            </a:r>
            <a:endParaRPr lang="de-DE" dirty="0"/>
          </a:p>
        </p:txBody>
      </p:sp>
      <p:sp>
        <p:nvSpPr>
          <p:cNvPr id="3" name="Inhaltsplatzhalter 2"/>
          <p:cNvSpPr>
            <a:spLocks noGrp="1"/>
          </p:cNvSpPr>
          <p:nvPr>
            <p:ph idx="1"/>
          </p:nvPr>
        </p:nvSpPr>
        <p:spPr>
          <a:xfrm>
            <a:off x="457200" y="1600200"/>
            <a:ext cx="8435280" cy="3845024"/>
          </a:xfrm>
        </p:spPr>
        <p:txBody>
          <a:bodyPr>
            <a:normAutofit lnSpcReduction="10000"/>
          </a:bodyPr>
          <a:lstStyle/>
          <a:p>
            <a:r>
              <a:rPr lang="de-DE" b="1" i="1" u="sng" dirty="0" smtClean="0"/>
              <a:t>Cave:</a:t>
            </a:r>
            <a:r>
              <a:rPr lang="de-DE" dirty="0" smtClean="0"/>
              <a:t> </a:t>
            </a:r>
            <a:r>
              <a:rPr lang="de-DE" b="1" dirty="0" smtClean="0"/>
              <a:t>Die Erfahrung zeigt, dass es sinnvoll ist, den Cuff bei </a:t>
            </a:r>
            <a:r>
              <a:rPr lang="de-DE" b="1" u="sng" dirty="0" smtClean="0"/>
              <a:t>beatmeten Patienten </a:t>
            </a:r>
            <a:r>
              <a:rPr lang="de-DE" b="1" dirty="0" smtClean="0"/>
              <a:t>nur soweit zu blocken, dass hörbar keine Luft entweichen kann. Dieses Vorgehen schont die Trachea</a:t>
            </a:r>
          </a:p>
          <a:p>
            <a:pPr>
              <a:buNone/>
            </a:pPr>
            <a:endParaRPr lang="de-DE" b="1" dirty="0" smtClean="0"/>
          </a:p>
          <a:p>
            <a:r>
              <a:rPr lang="de-DE" b="1" dirty="0" smtClean="0"/>
              <a:t>Bei </a:t>
            </a:r>
            <a:r>
              <a:rPr lang="de-DE" b="1" u="sng" dirty="0" smtClean="0"/>
              <a:t>nicht beatmeten Patienten</a:t>
            </a:r>
            <a:r>
              <a:rPr lang="de-DE" b="1" dirty="0" smtClean="0"/>
              <a:t> sollte der </a:t>
            </a:r>
            <a:r>
              <a:rPr lang="de-DE" b="1" dirty="0" err="1" smtClean="0"/>
              <a:t>Cuffdruck</a:t>
            </a:r>
            <a:r>
              <a:rPr lang="de-DE" b="1" dirty="0" smtClean="0"/>
              <a:t> generell im unteren grünen Bereich (ca. 20 bis 25 mmHg) liegen.</a:t>
            </a:r>
            <a:endParaRPr lang="de-DE" dirty="0" smtClean="0"/>
          </a:p>
          <a:p>
            <a:pPr>
              <a:buNone/>
            </a:pPr>
            <a:endParaRPr lang="de-DE" dirty="0"/>
          </a:p>
        </p:txBody>
      </p:sp>
      <p:pic>
        <p:nvPicPr>
          <p:cNvPr id="5" name="Picture 2" descr="https://sp.yimg.com/ib/th?id=HN.607996970941417901&amp;pid=15.1&amp;P=0"/>
          <p:cNvPicPr>
            <a:picLocks noChangeAspect="1" noChangeArrowheads="1"/>
          </p:cNvPicPr>
          <p:nvPr/>
        </p:nvPicPr>
        <p:blipFill>
          <a:blip r:embed="rId3" cstate="print"/>
          <a:srcRect/>
          <a:stretch>
            <a:fillRect/>
          </a:stretch>
        </p:blipFill>
        <p:spPr bwMode="auto">
          <a:xfrm>
            <a:off x="5940152" y="5013176"/>
            <a:ext cx="2420933" cy="192867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2" end="2"/>
                                            </p:txEl>
                                          </p:spTgt>
                                        </p:tgtEl>
                                      </p:cBhvr>
                                    </p:animEffect>
                                  </p:childTnLst>
                                </p:cTn>
                              </p:par>
                              <p:par>
                                <p:cTn id="16" presetID="2" presetClass="entr" presetSubtype="4" fill="hold" nodeType="withEffect">
                                  <p:stCondLst>
                                    <p:cond delay="20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Wechselintervall</a:t>
            </a:r>
            <a:endParaRPr lang="de-DE" dirty="0"/>
          </a:p>
        </p:txBody>
      </p:sp>
      <p:sp>
        <p:nvSpPr>
          <p:cNvPr id="3" name="Inhaltsplatzhalter 2"/>
          <p:cNvSpPr>
            <a:spLocks noGrp="1"/>
          </p:cNvSpPr>
          <p:nvPr>
            <p:ph idx="1"/>
          </p:nvPr>
        </p:nvSpPr>
        <p:spPr/>
        <p:txBody>
          <a:bodyPr/>
          <a:lstStyle/>
          <a:p>
            <a:r>
              <a:rPr lang="de-DE" dirty="0" smtClean="0"/>
              <a:t>Ein Wechsel der Trachealkanüle alle 8-14 Tage, unabhängig vom </a:t>
            </a:r>
            <a:r>
              <a:rPr lang="de-DE" dirty="0" err="1" smtClean="0"/>
              <a:t>Trachiotomiemodus</a:t>
            </a:r>
            <a:r>
              <a:rPr lang="de-DE" dirty="0" smtClean="0"/>
              <a:t>, erscheint ein nach hygienischen und finanziellen Aspekten vertretbarer Kompromiss</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err="1" smtClean="0"/>
              <a:t>Atemwegmanagment</a:t>
            </a:r>
            <a:endParaRPr lang="de-DE" dirty="0"/>
          </a:p>
        </p:txBody>
      </p:sp>
      <p:sp>
        <p:nvSpPr>
          <p:cNvPr id="3" name="Inhaltsplatzhalter 2"/>
          <p:cNvSpPr>
            <a:spLocks noGrp="1"/>
          </p:cNvSpPr>
          <p:nvPr>
            <p:ph idx="1"/>
          </p:nvPr>
        </p:nvSpPr>
        <p:spPr/>
        <p:txBody>
          <a:bodyPr/>
          <a:lstStyle/>
          <a:p>
            <a:r>
              <a:rPr lang="de-DE" dirty="0" smtClean="0"/>
              <a:t>Der Endotrachealtubus</a:t>
            </a:r>
          </a:p>
          <a:p>
            <a:r>
              <a:rPr lang="de-DE" dirty="0" smtClean="0"/>
              <a:t>Trachealkanülen</a:t>
            </a:r>
          </a:p>
          <a:p>
            <a:r>
              <a:rPr lang="de-DE" dirty="0" smtClean="0"/>
              <a:t>Beatmungsmasken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pic>
        <p:nvPicPr>
          <p:cNvPr id="5" name="Picture 2" descr="C:\Users\Bert\Pictures\thCAV9AWOQ.jpg"/>
          <p:cNvPicPr>
            <a:picLocks noChangeAspect="1" noChangeArrowheads="1"/>
          </p:cNvPicPr>
          <p:nvPr/>
        </p:nvPicPr>
        <p:blipFill>
          <a:blip r:embed="rId3" cstate="print"/>
          <a:srcRect/>
          <a:stretch>
            <a:fillRect/>
          </a:stretch>
        </p:blipFill>
        <p:spPr bwMode="auto">
          <a:xfrm>
            <a:off x="5436096" y="1052736"/>
            <a:ext cx="3289548" cy="2379440"/>
          </a:xfrm>
          <a:prstGeom prst="rect">
            <a:avLst/>
          </a:prstGeom>
          <a:noFill/>
        </p:spPr>
      </p:pic>
      <p:pic>
        <p:nvPicPr>
          <p:cNvPr id="94210" name="Picture 2" descr="http://file1.npage.de/002595/47/bilder/olaf_wiederbelebung.jpg"/>
          <p:cNvPicPr>
            <a:picLocks noChangeAspect="1" noChangeArrowheads="1"/>
          </p:cNvPicPr>
          <p:nvPr/>
        </p:nvPicPr>
        <p:blipFill>
          <a:blip r:embed="rId4" cstate="print"/>
          <a:srcRect/>
          <a:stretch>
            <a:fillRect/>
          </a:stretch>
        </p:blipFill>
        <p:spPr bwMode="auto">
          <a:xfrm>
            <a:off x="467544" y="2420888"/>
            <a:ext cx="5228580" cy="3697353"/>
          </a:xfrm>
          <a:prstGeom prst="rect">
            <a:avLst/>
          </a:prstGeom>
          <a:noFill/>
        </p:spPr>
      </p:pic>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ctrTitle"/>
          </p:nvPr>
        </p:nvSpPr>
        <p:spPr/>
        <p:txBody>
          <a:bodyPr/>
          <a:lstStyle/>
          <a:p>
            <a:r>
              <a:rPr lang="de-DE" dirty="0" smtClean="0"/>
              <a:t>Beatmungsmasken</a:t>
            </a:r>
            <a:br>
              <a:rPr lang="de-DE" dirty="0" smtClean="0"/>
            </a:br>
            <a:endParaRPr lang="de-DE" dirty="0"/>
          </a:p>
        </p:txBody>
      </p:sp>
      <p:sp>
        <p:nvSpPr>
          <p:cNvPr id="3" name="Untertitel 2"/>
          <p:cNvSpPr>
            <a:spLocks noGrp="1"/>
          </p:cNvSpPr>
          <p:nvPr>
            <p:ph type="subTitle" idx="1"/>
          </p:nvPr>
        </p:nvSpPr>
        <p:spPr>
          <a:xfrm>
            <a:off x="1371600" y="5301208"/>
            <a:ext cx="6400800" cy="1944216"/>
          </a:xfrm>
        </p:spPr>
        <p:txBody>
          <a:bodyPr/>
          <a:lstStyle/>
          <a:p>
            <a:endParaRPr lang="de-DE" dirty="0">
              <a:solidFill>
                <a:schemeClr val="tx1"/>
              </a:solidFill>
            </a:endParaRPr>
          </a:p>
        </p:txBody>
      </p:sp>
      <p:pic>
        <p:nvPicPr>
          <p:cNvPr id="73730" name="Picture 2" descr="http://www.intensivbert.de/resources/_wsb_245x297_Bild2.jpg"/>
          <p:cNvPicPr>
            <a:picLocks noChangeAspect="1" noChangeArrowheads="1"/>
          </p:cNvPicPr>
          <p:nvPr/>
        </p:nvPicPr>
        <p:blipFill>
          <a:blip r:embed="rId3" cstate="print"/>
          <a:srcRect/>
          <a:stretch>
            <a:fillRect/>
          </a:stretch>
        </p:blipFill>
        <p:spPr bwMode="auto">
          <a:xfrm>
            <a:off x="611560" y="3140968"/>
            <a:ext cx="2333625" cy="2828925"/>
          </a:xfrm>
          <a:prstGeom prst="rect">
            <a:avLst/>
          </a:prstGeom>
          <a:noFill/>
        </p:spPr>
      </p:pic>
      <p:pic>
        <p:nvPicPr>
          <p:cNvPr id="73732" name="Picture 4" descr="http://www.intensivbert.de/resources/Bild5.jpg"/>
          <p:cNvPicPr>
            <a:picLocks noChangeAspect="1" noChangeArrowheads="1"/>
          </p:cNvPicPr>
          <p:nvPr/>
        </p:nvPicPr>
        <p:blipFill>
          <a:blip r:embed="rId4" cstate="print"/>
          <a:srcRect/>
          <a:stretch>
            <a:fillRect/>
          </a:stretch>
        </p:blipFill>
        <p:spPr bwMode="auto">
          <a:xfrm>
            <a:off x="3131840" y="3140968"/>
            <a:ext cx="2506341" cy="2808312"/>
          </a:xfrm>
          <a:prstGeom prst="rect">
            <a:avLst/>
          </a:prstGeom>
          <a:noFill/>
        </p:spPr>
      </p:pic>
      <p:pic>
        <p:nvPicPr>
          <p:cNvPr id="73734" name="Picture 6" descr="http://www.intensivbert.de/resources/_wsb_176x196_Bild4.jpg"/>
          <p:cNvPicPr>
            <a:picLocks noChangeAspect="1" noChangeArrowheads="1"/>
          </p:cNvPicPr>
          <p:nvPr/>
        </p:nvPicPr>
        <p:blipFill>
          <a:blip r:embed="rId5" cstate="print"/>
          <a:srcRect/>
          <a:stretch>
            <a:fillRect/>
          </a:stretch>
        </p:blipFill>
        <p:spPr bwMode="auto">
          <a:xfrm>
            <a:off x="5940152" y="3140968"/>
            <a:ext cx="2520280" cy="280667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73730"/>
                                        </p:tgtEl>
                                        <p:attrNameLst>
                                          <p:attrName>style.visibility</p:attrName>
                                        </p:attrNameLst>
                                      </p:cBhvr>
                                      <p:to>
                                        <p:strVal val="visible"/>
                                      </p:to>
                                    </p:set>
                                    <p:anim calcmode="lin" valueType="num">
                                      <p:cBhvr additive="base">
                                        <p:cTn id="13" dur="500" fill="hold"/>
                                        <p:tgtEl>
                                          <p:spTgt spid="73730"/>
                                        </p:tgtEl>
                                        <p:attrNameLst>
                                          <p:attrName>ppt_x</p:attrName>
                                        </p:attrNameLst>
                                      </p:cBhvr>
                                      <p:tavLst>
                                        <p:tav tm="0">
                                          <p:val>
                                            <p:strVal val="0-#ppt_w/2"/>
                                          </p:val>
                                        </p:tav>
                                        <p:tav tm="100000">
                                          <p:val>
                                            <p:strVal val="#ppt_x"/>
                                          </p:val>
                                        </p:tav>
                                      </p:tavLst>
                                    </p:anim>
                                    <p:anim calcmode="lin" valueType="num">
                                      <p:cBhvr additive="base">
                                        <p:cTn id="14" dur="500" fill="hold"/>
                                        <p:tgtEl>
                                          <p:spTgt spid="7373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73734"/>
                                        </p:tgtEl>
                                        <p:attrNameLst>
                                          <p:attrName>style.visibility</p:attrName>
                                        </p:attrNameLst>
                                      </p:cBhvr>
                                      <p:to>
                                        <p:strVal val="visible"/>
                                      </p:to>
                                    </p:set>
                                    <p:anim calcmode="lin" valueType="num">
                                      <p:cBhvr additive="base">
                                        <p:cTn id="18" dur="500" fill="hold"/>
                                        <p:tgtEl>
                                          <p:spTgt spid="73734"/>
                                        </p:tgtEl>
                                        <p:attrNameLst>
                                          <p:attrName>ppt_x</p:attrName>
                                        </p:attrNameLst>
                                      </p:cBhvr>
                                      <p:tavLst>
                                        <p:tav tm="0">
                                          <p:val>
                                            <p:strVal val="1+#ppt_w/2"/>
                                          </p:val>
                                        </p:tav>
                                        <p:tav tm="100000">
                                          <p:val>
                                            <p:strVal val="#ppt_x"/>
                                          </p:val>
                                        </p:tav>
                                      </p:tavLst>
                                    </p:anim>
                                    <p:anim calcmode="lin" valueType="num">
                                      <p:cBhvr additive="base">
                                        <p:cTn id="19" dur="500" fill="hold"/>
                                        <p:tgtEl>
                                          <p:spTgt spid="7373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73732"/>
                                        </p:tgtEl>
                                        <p:attrNameLst>
                                          <p:attrName>style.visibility</p:attrName>
                                        </p:attrNameLst>
                                      </p:cBhvr>
                                      <p:to>
                                        <p:strVal val="visible"/>
                                      </p:to>
                                    </p:set>
                                    <p:anim calcmode="lin" valueType="num">
                                      <p:cBhvr additive="base">
                                        <p:cTn id="23" dur="500" fill="hold"/>
                                        <p:tgtEl>
                                          <p:spTgt spid="73732"/>
                                        </p:tgtEl>
                                        <p:attrNameLst>
                                          <p:attrName>ppt_x</p:attrName>
                                        </p:attrNameLst>
                                      </p:cBhvr>
                                      <p:tavLst>
                                        <p:tav tm="0">
                                          <p:val>
                                            <p:strVal val="#ppt_x"/>
                                          </p:val>
                                        </p:tav>
                                        <p:tav tm="100000">
                                          <p:val>
                                            <p:strVal val="#ppt_x"/>
                                          </p:val>
                                        </p:tav>
                                      </p:tavLst>
                                    </p:anim>
                                    <p:anim calcmode="lin" valueType="num">
                                      <p:cBhvr additive="base">
                                        <p:cTn id="24"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normAutofit/>
          </a:bodyPr>
          <a:lstStyle/>
          <a:p>
            <a:pPr>
              <a:buNone/>
            </a:pPr>
            <a:endParaRPr lang="de-DE" dirty="0"/>
          </a:p>
        </p:txBody>
      </p:sp>
      <p:sp>
        <p:nvSpPr>
          <p:cNvPr id="6" name="Rechteck 5"/>
          <p:cNvSpPr/>
          <p:nvPr/>
        </p:nvSpPr>
        <p:spPr>
          <a:xfrm>
            <a:off x="1043608" y="1628800"/>
            <a:ext cx="7056784" cy="338437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a:t>
            </a:r>
            <a:r>
              <a:rPr lang="de-DE" sz="2000" b="1" dirty="0" smtClean="0"/>
              <a:t>Beatmungsmaske</a:t>
            </a:r>
            <a:r>
              <a:rPr lang="de-DE" sz="2000" dirty="0" smtClean="0"/>
              <a:t> ist ein Medizinprodukt, das anatomisch den Gegebenheiten des menschlichen Mund- und Nasenbereiches, sowie ggf. Teilen des Kinns angepasst ist und im Rahmen der Beatmung eingesetzt wird. Sie kann an einen Beatmungsbeutel oder eine Beatmungsmaschine angeschlossen werden</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Beatmungsmasken</a:t>
            </a:r>
            <a:endParaRPr lang="de-DE" dirty="0"/>
          </a:p>
        </p:txBody>
      </p:sp>
      <p:sp>
        <p:nvSpPr>
          <p:cNvPr id="3" name="Inhaltsplatzhalter 2"/>
          <p:cNvSpPr>
            <a:spLocks noGrp="1"/>
          </p:cNvSpPr>
          <p:nvPr>
            <p:ph idx="1"/>
          </p:nvPr>
        </p:nvSpPr>
        <p:spPr/>
        <p:txBody>
          <a:bodyPr>
            <a:normAutofit/>
          </a:bodyPr>
          <a:lstStyle/>
          <a:p>
            <a:r>
              <a:rPr lang="de-DE" dirty="0" smtClean="0"/>
              <a:t>Für die nicht invasive Beatmung stehen verschiedene Maskentypen zur Verfügung.</a:t>
            </a:r>
          </a:p>
          <a:p>
            <a:pPr lvl="1"/>
            <a:r>
              <a:rPr lang="de-DE" dirty="0" smtClean="0"/>
              <a:t>Mund und Nasenmasken</a:t>
            </a:r>
          </a:p>
          <a:p>
            <a:pPr lvl="1"/>
            <a:r>
              <a:rPr lang="de-DE" dirty="0" err="1" smtClean="0"/>
              <a:t>Full</a:t>
            </a:r>
            <a:r>
              <a:rPr lang="de-DE" dirty="0" smtClean="0"/>
              <a:t> Face Masken</a:t>
            </a:r>
          </a:p>
          <a:p>
            <a:pPr lvl="1"/>
            <a:r>
              <a:rPr lang="de-DE" dirty="0" smtClean="0"/>
              <a:t>Nasen Masken</a:t>
            </a:r>
          </a:p>
          <a:p>
            <a:pPr lvl="1"/>
            <a:r>
              <a:rPr lang="de-DE" dirty="0" smtClean="0"/>
              <a:t>Helm</a:t>
            </a:r>
          </a:p>
          <a:p>
            <a:pPr lvl="1"/>
            <a:r>
              <a:rPr lang="de-DE" dirty="0" smtClean="0"/>
              <a:t>Einweg/</a:t>
            </a:r>
            <a:r>
              <a:rPr lang="de-DE" dirty="0" err="1" smtClean="0"/>
              <a:t>Mehrweg</a:t>
            </a:r>
            <a:endParaRPr lang="de-DE" dirty="0"/>
          </a:p>
        </p:txBody>
      </p:sp>
      <p:sp>
        <p:nvSpPr>
          <p:cNvPr id="8" name="Rechteck 7"/>
          <p:cNvSpPr/>
          <p:nvPr/>
        </p:nvSpPr>
        <p:spPr>
          <a:xfrm>
            <a:off x="5076056" y="2924944"/>
            <a:ext cx="3672408" cy="21602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Maske muss passend zum Ventilator ausgesucht werden(Leckage, Ausatemsystem, Dualschlauchsystem etc.)</a:t>
            </a:r>
            <a:endParaRPr lang="de-DE" dirty="0"/>
          </a:p>
        </p:txBody>
      </p:sp>
      <p:sp>
        <p:nvSpPr>
          <p:cNvPr id="9" name="Rechteck 8"/>
          <p:cNvSpPr/>
          <p:nvPr/>
        </p:nvSpPr>
        <p:spPr>
          <a:xfrm>
            <a:off x="179512" y="5373216"/>
            <a:ext cx="8352928" cy="914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Während der NIV Therapie verschiedene Interfaces miteinander kombinieren um maskenbedingte Probleme zu verhindern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5" presetClass="entr" presetSubtype="0" fill="hold" grpId="0" nodeType="afterEffect">
                                  <p:stCondLst>
                                    <p:cond delay="150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0.70"/>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childTnLst>
                          </p:cTn>
                        </p:par>
                        <p:par>
                          <p:cTn id="44" fill="hold">
                            <p:stCondLst>
                              <p:cond delay="5500"/>
                            </p:stCondLst>
                            <p:childTnLst>
                              <p:par>
                                <p:cTn id="45" presetID="2" presetClass="entr" presetSubtype="4" fill="hold" grpId="0" nodeType="afterEffect">
                                  <p:stCondLst>
                                    <p:cond delay="15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Beatmungsmasken</a:t>
            </a:r>
            <a:endParaRPr lang="de-DE" dirty="0"/>
          </a:p>
        </p:txBody>
      </p:sp>
      <p:sp>
        <p:nvSpPr>
          <p:cNvPr id="3" name="Inhaltsplatzhalter 2"/>
          <p:cNvSpPr>
            <a:spLocks noGrp="1"/>
          </p:cNvSpPr>
          <p:nvPr>
            <p:ph idx="1"/>
          </p:nvPr>
        </p:nvSpPr>
        <p:spPr/>
        <p:txBody>
          <a:bodyPr>
            <a:normAutofit/>
          </a:bodyPr>
          <a:lstStyle/>
          <a:p>
            <a:r>
              <a:rPr lang="de-DE" dirty="0" smtClean="0"/>
              <a:t>Mund-Nasen-Masken z.B. von Fischer und </a:t>
            </a:r>
            <a:r>
              <a:rPr lang="de-DE" dirty="0" err="1" smtClean="0"/>
              <a:t>Paykel</a:t>
            </a:r>
            <a:endParaRPr lang="de-DE" dirty="0"/>
          </a:p>
        </p:txBody>
      </p:sp>
      <p:sp>
        <p:nvSpPr>
          <p:cNvPr id="8" name="Rechteck 7"/>
          <p:cNvSpPr/>
          <p:nvPr/>
        </p:nvSpPr>
        <p:spPr>
          <a:xfrm>
            <a:off x="3923928" y="2852936"/>
            <a:ext cx="4752528" cy="28803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Einmaliger Gebrauch, bis zu 7 Tage</a:t>
            </a:r>
          </a:p>
          <a:p>
            <a:endParaRPr lang="de-DE" dirty="0" smtClean="0"/>
          </a:p>
          <a:p>
            <a:pPr>
              <a:buFont typeface="Arial" pitchFamily="34" charset="0"/>
              <a:buChar char="•"/>
            </a:pPr>
            <a:r>
              <a:rPr lang="de-DE" dirty="0" smtClean="0"/>
              <a:t> Kinn mit in der Maske</a:t>
            </a:r>
          </a:p>
          <a:p>
            <a:endParaRPr lang="de-DE" dirty="0" smtClean="0"/>
          </a:p>
          <a:p>
            <a:pPr>
              <a:buFont typeface="Arial" pitchFamily="34" charset="0"/>
              <a:buChar char="•"/>
            </a:pPr>
            <a:r>
              <a:rPr lang="de-DE" dirty="0" smtClean="0"/>
              <a:t> Stirnhalterung muss nicht aufliegen</a:t>
            </a:r>
          </a:p>
          <a:p>
            <a:endParaRPr lang="de-DE" dirty="0" smtClean="0"/>
          </a:p>
          <a:p>
            <a:pPr>
              <a:buFont typeface="Arial" pitchFamily="34" charset="0"/>
              <a:buChar char="•"/>
            </a:pPr>
            <a:r>
              <a:rPr lang="de-DE" dirty="0" smtClean="0"/>
              <a:t> Ohne Sicherheitsventil (nur für Beatmungssysteme mit Dualschlauchsystem)</a:t>
            </a:r>
            <a:endParaRPr lang="de-DE" dirty="0"/>
          </a:p>
        </p:txBody>
      </p:sp>
      <p:pic>
        <p:nvPicPr>
          <p:cNvPr id="9" name="Picture 2" descr="http://www.intensivbert.de/resources/_wsb_245x297_Bild2.jpg"/>
          <p:cNvPicPr>
            <a:picLocks noChangeAspect="1" noChangeArrowheads="1"/>
          </p:cNvPicPr>
          <p:nvPr/>
        </p:nvPicPr>
        <p:blipFill>
          <a:blip r:embed="rId3" cstate="print"/>
          <a:srcRect/>
          <a:stretch>
            <a:fillRect/>
          </a:stretch>
        </p:blipFill>
        <p:spPr bwMode="auto">
          <a:xfrm>
            <a:off x="539552" y="2852936"/>
            <a:ext cx="2333625" cy="28289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Beatmungsmasken</a:t>
            </a:r>
            <a:endParaRPr lang="de-DE" dirty="0"/>
          </a:p>
        </p:txBody>
      </p:sp>
      <p:sp>
        <p:nvSpPr>
          <p:cNvPr id="3" name="Inhaltsplatzhalter 2"/>
          <p:cNvSpPr>
            <a:spLocks noGrp="1"/>
          </p:cNvSpPr>
          <p:nvPr>
            <p:ph idx="1"/>
          </p:nvPr>
        </p:nvSpPr>
        <p:spPr/>
        <p:txBody>
          <a:bodyPr/>
          <a:lstStyle/>
          <a:p>
            <a:r>
              <a:rPr lang="en-US" dirty="0" err="1" smtClean="0"/>
              <a:t>Vollgesichtsmaske</a:t>
            </a:r>
            <a:r>
              <a:rPr lang="en-US" dirty="0" smtClean="0"/>
              <a:t> (Full Face </a:t>
            </a:r>
            <a:r>
              <a:rPr lang="en-US" dirty="0" err="1" smtClean="0"/>
              <a:t>Maske</a:t>
            </a:r>
            <a:r>
              <a:rPr lang="en-US" dirty="0" smtClean="0"/>
              <a:t>) </a:t>
            </a:r>
            <a:r>
              <a:rPr lang="en-US" dirty="0" err="1" smtClean="0"/>
              <a:t>z.B</a:t>
            </a:r>
            <a:r>
              <a:rPr lang="en-US" dirty="0" smtClean="0"/>
              <a:t>. von </a:t>
            </a:r>
            <a:r>
              <a:rPr lang="en-US" dirty="0" err="1" smtClean="0"/>
              <a:t>Respironics</a:t>
            </a:r>
            <a:endParaRPr lang="de-DE" dirty="0"/>
          </a:p>
        </p:txBody>
      </p:sp>
      <p:sp>
        <p:nvSpPr>
          <p:cNvPr id="5" name="Rechteck 4"/>
          <p:cNvSpPr/>
          <p:nvPr/>
        </p:nvSpPr>
        <p:spPr>
          <a:xfrm>
            <a:off x="4355976" y="3140968"/>
            <a:ext cx="4176464" cy="302433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Einfaches Anpassen</a:t>
            </a:r>
          </a:p>
          <a:p>
            <a:pPr>
              <a:buFont typeface="Arial" pitchFamily="34" charset="0"/>
              <a:buChar char="•"/>
            </a:pPr>
            <a:r>
              <a:rPr lang="de-DE" dirty="0" smtClean="0"/>
              <a:t> Ideal für schnelle Anwendung</a:t>
            </a:r>
          </a:p>
          <a:p>
            <a:pPr>
              <a:buFont typeface="Arial" pitchFamily="34" charset="0"/>
              <a:buChar char="•"/>
            </a:pPr>
            <a:r>
              <a:rPr lang="de-DE" dirty="0" smtClean="0"/>
              <a:t> Gut für Bartträger geeignet</a:t>
            </a:r>
          </a:p>
          <a:p>
            <a:pPr>
              <a:buFont typeface="Arial" pitchFamily="34" charset="0"/>
              <a:buChar char="•"/>
            </a:pPr>
            <a:r>
              <a:rPr lang="de-DE" dirty="0" smtClean="0"/>
              <a:t> Keine Druckstellen auf dem Nasenrücken</a:t>
            </a:r>
          </a:p>
          <a:p>
            <a:pPr>
              <a:buFont typeface="Arial" pitchFamily="34" charset="0"/>
              <a:buChar char="•"/>
            </a:pPr>
            <a:r>
              <a:rPr lang="de-DE" dirty="0" smtClean="0"/>
              <a:t> Wird vom Patienten besser toleriert</a:t>
            </a:r>
          </a:p>
          <a:p>
            <a:endParaRPr lang="de-DE" dirty="0" smtClean="0"/>
          </a:p>
        </p:txBody>
      </p:sp>
      <p:pic>
        <p:nvPicPr>
          <p:cNvPr id="6" name="Picture 4" descr="http://www.intensivbert.de/resources/Bild5.jpg"/>
          <p:cNvPicPr>
            <a:picLocks noChangeAspect="1" noChangeArrowheads="1"/>
          </p:cNvPicPr>
          <p:nvPr/>
        </p:nvPicPr>
        <p:blipFill>
          <a:blip r:embed="rId3" cstate="print"/>
          <a:srcRect/>
          <a:stretch>
            <a:fillRect/>
          </a:stretch>
        </p:blipFill>
        <p:spPr bwMode="auto">
          <a:xfrm>
            <a:off x="899592" y="3140968"/>
            <a:ext cx="2736304" cy="306598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Beatmungsmasken</a:t>
            </a:r>
            <a:endParaRPr lang="de-DE" dirty="0"/>
          </a:p>
        </p:txBody>
      </p:sp>
      <p:sp>
        <p:nvSpPr>
          <p:cNvPr id="3" name="Inhaltsplatzhalter 2"/>
          <p:cNvSpPr>
            <a:spLocks noGrp="1"/>
          </p:cNvSpPr>
          <p:nvPr>
            <p:ph idx="1"/>
          </p:nvPr>
        </p:nvSpPr>
        <p:spPr/>
        <p:txBody>
          <a:bodyPr/>
          <a:lstStyle/>
          <a:p>
            <a:r>
              <a:rPr lang="de-DE" dirty="0" smtClean="0"/>
              <a:t>Nasenmaske</a:t>
            </a:r>
            <a:br>
              <a:rPr lang="de-DE" dirty="0" smtClean="0"/>
            </a:br>
            <a:endParaRPr lang="de-DE" dirty="0"/>
          </a:p>
        </p:txBody>
      </p:sp>
      <p:pic>
        <p:nvPicPr>
          <p:cNvPr id="6" name="Picture 6" descr="http://www.intensivbert.de/resources/_wsb_176x196_Bild4.jpg"/>
          <p:cNvPicPr>
            <a:picLocks noChangeAspect="1" noChangeArrowheads="1"/>
          </p:cNvPicPr>
          <p:nvPr/>
        </p:nvPicPr>
        <p:blipFill>
          <a:blip r:embed="rId3" cstate="print"/>
          <a:srcRect/>
          <a:stretch>
            <a:fillRect/>
          </a:stretch>
        </p:blipFill>
        <p:spPr bwMode="auto">
          <a:xfrm>
            <a:off x="5436096" y="2204864"/>
            <a:ext cx="3168352" cy="3528394"/>
          </a:xfrm>
          <a:prstGeom prst="rect">
            <a:avLst/>
          </a:prstGeom>
          <a:noFill/>
        </p:spPr>
      </p:pic>
      <p:sp>
        <p:nvSpPr>
          <p:cNvPr id="7" name="Rechteck 6"/>
          <p:cNvSpPr/>
          <p:nvPr/>
        </p:nvSpPr>
        <p:spPr>
          <a:xfrm>
            <a:off x="251520" y="2276872"/>
            <a:ext cx="5040560" cy="345638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Primär zur Behandlung des obstruktiven </a:t>
            </a:r>
            <a:r>
              <a:rPr lang="de-DE" dirty="0" err="1" smtClean="0"/>
              <a:t>Schlafapnoesyndroms</a:t>
            </a:r>
            <a:r>
              <a:rPr lang="de-DE" dirty="0" smtClean="0"/>
              <a:t> </a:t>
            </a:r>
          </a:p>
          <a:p>
            <a:endParaRPr lang="de-DE" dirty="0" smtClean="0"/>
          </a:p>
          <a:p>
            <a:pPr>
              <a:buFont typeface="Arial" pitchFamily="34" charset="0"/>
              <a:buChar char="•"/>
            </a:pPr>
            <a:r>
              <a:rPr lang="de-DE" dirty="0" smtClean="0"/>
              <a:t> Nicht bei akuter Atemnot wegen reflexartiger Mundatmung</a:t>
            </a:r>
          </a:p>
          <a:p>
            <a:endParaRPr lang="de-DE" dirty="0" smtClean="0"/>
          </a:p>
          <a:p>
            <a:pPr>
              <a:buFont typeface="Arial" pitchFamily="34" charset="0"/>
              <a:buChar char="•"/>
            </a:pPr>
            <a:r>
              <a:rPr lang="de-DE" dirty="0" smtClean="0"/>
              <a:t> Essen und trinken ist die ganze Zeit möglich</a:t>
            </a:r>
          </a:p>
          <a:p>
            <a:endParaRPr lang="de-DE" dirty="0" smtClean="0"/>
          </a:p>
          <a:p>
            <a:r>
              <a:rPr lang="de-DE" dirty="0" smtClean="0"/>
              <a:t>Freies Sichtfeld</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Beatmungsmasken</a:t>
            </a:r>
            <a:endParaRPr lang="de-DE" dirty="0"/>
          </a:p>
        </p:txBody>
      </p:sp>
      <p:sp>
        <p:nvSpPr>
          <p:cNvPr id="3" name="Inhaltsplatzhalter 2"/>
          <p:cNvSpPr>
            <a:spLocks noGrp="1"/>
          </p:cNvSpPr>
          <p:nvPr>
            <p:ph idx="1"/>
          </p:nvPr>
        </p:nvSpPr>
        <p:spPr/>
        <p:txBody>
          <a:bodyPr/>
          <a:lstStyle/>
          <a:p>
            <a:r>
              <a:rPr lang="de-DE" dirty="0" smtClean="0"/>
              <a:t>CPAP-Helm</a:t>
            </a:r>
            <a:endParaRPr lang="de-DE" dirty="0"/>
          </a:p>
        </p:txBody>
      </p:sp>
      <p:sp>
        <p:nvSpPr>
          <p:cNvPr id="6" name="Rechteck 5"/>
          <p:cNvSpPr/>
          <p:nvPr/>
        </p:nvSpPr>
        <p:spPr>
          <a:xfrm>
            <a:off x="179512" y="2276872"/>
            <a:ext cx="4392488" cy="458112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a:buChar char="•"/>
            </a:pPr>
            <a:r>
              <a:rPr lang="de-DE" dirty="0" smtClean="0"/>
              <a:t>Bei rein </a:t>
            </a:r>
            <a:r>
              <a:rPr lang="de-DE" dirty="0" err="1" smtClean="0"/>
              <a:t>hypoxischem</a:t>
            </a:r>
            <a:r>
              <a:rPr lang="de-DE" dirty="0" smtClean="0"/>
              <a:t> Atmungsversagen zu empfehlen, da geringes Absenken von CO2</a:t>
            </a:r>
          </a:p>
          <a:p>
            <a:pPr>
              <a:buFont typeface="Arial"/>
              <a:buChar char="•"/>
            </a:pPr>
            <a:r>
              <a:rPr lang="de-DE" dirty="0" smtClean="0"/>
              <a:t>Gute Aufrechterhaltung eines PEEP</a:t>
            </a:r>
          </a:p>
          <a:p>
            <a:pPr>
              <a:buFont typeface="Arial"/>
              <a:buChar char="•"/>
            </a:pPr>
            <a:r>
              <a:rPr lang="de-DE" dirty="0" smtClean="0"/>
              <a:t>Hohe Beatmungsdrücke wählbar </a:t>
            </a:r>
          </a:p>
          <a:p>
            <a:pPr>
              <a:buFont typeface="Arial"/>
              <a:buChar char="•"/>
            </a:pPr>
            <a:r>
              <a:rPr lang="de-DE" dirty="0" smtClean="0"/>
              <a:t>Ideal bei CPAP</a:t>
            </a:r>
          </a:p>
          <a:p>
            <a:pPr>
              <a:buFont typeface="Arial"/>
              <a:buChar char="•"/>
            </a:pPr>
            <a:r>
              <a:rPr lang="de-DE" dirty="0" smtClean="0"/>
              <a:t> Geringes Aspirationsrisiko</a:t>
            </a:r>
          </a:p>
          <a:p>
            <a:pPr>
              <a:buFont typeface="Arial"/>
              <a:buChar char="•"/>
            </a:pPr>
            <a:r>
              <a:rPr lang="de-DE" dirty="0" smtClean="0"/>
              <a:t> Hohe Toleranz</a:t>
            </a:r>
          </a:p>
          <a:p>
            <a:pPr>
              <a:buFont typeface="Arial"/>
              <a:buChar char="•"/>
            </a:pPr>
            <a:r>
              <a:rPr lang="de-DE" dirty="0" smtClean="0"/>
              <a:t> Keine Hautverletzungen</a:t>
            </a:r>
          </a:p>
          <a:p>
            <a:pPr>
              <a:buFont typeface="Arial"/>
              <a:buChar char="•"/>
            </a:pPr>
            <a:r>
              <a:rPr lang="de-DE" dirty="0" smtClean="0"/>
              <a:t> Nachteile : Volumen-Monitoring erschwert, Lärm (Pegel minimieren durch HME-Filter auf der Inspirationsseite)</a:t>
            </a:r>
          </a:p>
          <a:p>
            <a:endParaRPr lang="de-DE" dirty="0" smtClean="0"/>
          </a:p>
          <a:p>
            <a:pPr>
              <a:buFont typeface="Arial"/>
              <a:buChar char="•"/>
            </a:pPr>
            <a:r>
              <a:rPr lang="de-DE" b="1" dirty="0" smtClean="0"/>
              <a:t>Nur für Geräte mit </a:t>
            </a:r>
            <a:r>
              <a:rPr lang="de-DE" b="1" dirty="0" err="1" smtClean="0"/>
              <a:t>Expiratonsschlauch</a:t>
            </a:r>
            <a:r>
              <a:rPr lang="de-DE" dirty="0" smtClean="0"/>
              <a:t/>
            </a:r>
            <a:br>
              <a:rPr lang="de-DE" dirty="0" smtClean="0"/>
            </a:br>
            <a:endParaRPr lang="de-DE" dirty="0"/>
          </a:p>
        </p:txBody>
      </p:sp>
      <p:pic>
        <p:nvPicPr>
          <p:cNvPr id="6145" name="Picture 1" descr="http://www.intensivbert.de/resources/_wsb_264x248_Bild3.jpg"/>
          <p:cNvPicPr>
            <a:picLocks noChangeAspect="1" noChangeArrowheads="1"/>
          </p:cNvPicPr>
          <p:nvPr/>
        </p:nvPicPr>
        <p:blipFill>
          <a:blip r:embed="rId3" cstate="print"/>
          <a:srcRect/>
          <a:stretch>
            <a:fillRect/>
          </a:stretch>
        </p:blipFill>
        <p:spPr bwMode="auto">
          <a:xfrm>
            <a:off x="4627084" y="2276873"/>
            <a:ext cx="4876684" cy="4581128"/>
          </a:xfrm>
          <a:prstGeom prst="rect">
            <a:avLst/>
          </a:prstGeom>
          <a:noFill/>
        </p:spPr>
      </p:pic>
      <p:graphicFrame>
        <p:nvGraphicFramePr>
          <p:cNvPr id="9" name="Tabelle 8"/>
          <p:cNvGraphicFramePr>
            <a:graphicFrameLocks noGrp="1"/>
          </p:cNvGraphicFramePr>
          <p:nvPr/>
        </p:nvGraphicFramePr>
        <p:xfrm>
          <a:off x="1524000" y="1417320"/>
          <a:ext cx="6096000" cy="1318260"/>
        </p:xfrm>
        <a:graphic>
          <a:graphicData uri="http://schemas.openxmlformats.org/drawingml/2006/table">
            <a:tbl>
              <a:tblPr/>
              <a:tblGrid>
                <a:gridCol w="6096000"/>
              </a:tblGrid>
              <a:tr h="0">
                <a:tc>
                  <a:txBody>
                    <a:bodyPr/>
                    <a:lstStyle/>
                    <a:p>
                      <a:endParaRPr lang="de-DE" dirty="0"/>
                    </a:p>
                  </a:txBody>
                  <a:tcPr anchor="ctr">
                    <a:lnL>
                      <a:noFill/>
                    </a:lnL>
                    <a:lnR>
                      <a:noFill/>
                    </a:lnR>
                    <a:lnT>
                      <a:noFill/>
                    </a:lnT>
                    <a:lnB>
                      <a:noFill/>
                    </a:lnB>
                  </a:tcPr>
                </a:tc>
              </a:tr>
              <a:tr h="952500">
                <a:tc>
                  <a:txBody>
                    <a:bodyPr/>
                    <a:lstStyle/>
                    <a:p>
                      <a:pPr>
                        <a:buFont typeface="Arial"/>
                        <a:buNone/>
                      </a:pPr>
                      <a:endParaRPr lang="de-DE" dirty="0"/>
                    </a:p>
                  </a:txBody>
                  <a:tcPr anchor="ctr">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145"/>
                                        </p:tgtEl>
                                        <p:attrNameLst>
                                          <p:attrName>style.visibility</p:attrName>
                                        </p:attrNameLst>
                                      </p:cBhvr>
                                      <p:to>
                                        <p:strVal val="visible"/>
                                      </p:to>
                                    </p:set>
                                    <p:anim calcmode="lin" valueType="num">
                                      <p:cBhvr additive="base">
                                        <p:cTn id="13" dur="500" fill="hold"/>
                                        <p:tgtEl>
                                          <p:spTgt spid="6145"/>
                                        </p:tgtEl>
                                        <p:attrNameLst>
                                          <p:attrName>ppt_x</p:attrName>
                                        </p:attrNameLst>
                                      </p:cBhvr>
                                      <p:tavLst>
                                        <p:tav tm="0">
                                          <p:val>
                                            <p:strVal val="#ppt_x"/>
                                          </p:val>
                                        </p:tav>
                                        <p:tav tm="100000">
                                          <p:val>
                                            <p:strVal val="#ppt_x"/>
                                          </p:val>
                                        </p:tav>
                                      </p:tavLst>
                                    </p:anim>
                                    <p:anim calcmode="lin" valueType="num">
                                      <p:cBhvr additive="base">
                                        <p:cTn id="14" dur="500" fill="hold"/>
                                        <p:tgtEl>
                                          <p:spTgt spid="614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Beatmungsmasken</a:t>
            </a:r>
            <a:endParaRPr lang="de-DE" dirty="0"/>
          </a:p>
        </p:txBody>
      </p:sp>
      <p:sp>
        <p:nvSpPr>
          <p:cNvPr id="3" name="Inhaltsplatzhalter 2"/>
          <p:cNvSpPr>
            <a:spLocks noGrp="1"/>
          </p:cNvSpPr>
          <p:nvPr>
            <p:ph idx="1"/>
          </p:nvPr>
        </p:nvSpPr>
        <p:spPr/>
        <p:txBody>
          <a:bodyPr/>
          <a:lstStyle/>
          <a:p>
            <a:r>
              <a:rPr lang="de-DE" dirty="0" smtClean="0"/>
              <a:t>Für die häuslichen Gebrauch stellt der Behandelnde Arzt ein Rezept für eine individuelle Beatmungsmaske aus</a:t>
            </a:r>
          </a:p>
          <a:p>
            <a:pPr>
              <a:buNone/>
            </a:pPr>
            <a:endParaRPr lang="de-DE" dirty="0" smtClean="0"/>
          </a:p>
          <a:p>
            <a:r>
              <a:rPr lang="de-DE" dirty="0" smtClean="0"/>
              <a:t>Selten werden Einmalprodukte in der häuslichen Pflege verwendet</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a:xfrm>
            <a:off x="457200" y="548680"/>
            <a:ext cx="8229600" cy="1152128"/>
          </a:xfrm>
        </p:spPr>
        <p:txBody>
          <a:bodyPr>
            <a:normAutofit fontScale="90000"/>
          </a:bodyPr>
          <a:lstStyle/>
          <a:p>
            <a:r>
              <a:rPr lang="de-DE" dirty="0" smtClean="0"/>
              <a:t>Umgang mit einer mehrfach verwendbaren Beatmungsmaske </a:t>
            </a:r>
            <a:br>
              <a:rPr lang="de-DE" dirty="0" smtClean="0"/>
            </a:br>
            <a:endParaRPr lang="de-DE" dirty="0"/>
          </a:p>
        </p:txBody>
      </p:sp>
      <p:sp>
        <p:nvSpPr>
          <p:cNvPr id="3" name="Inhaltsplatzhalter 2"/>
          <p:cNvSpPr>
            <a:spLocks noGrp="1"/>
          </p:cNvSpPr>
          <p:nvPr>
            <p:ph idx="1"/>
          </p:nvPr>
        </p:nvSpPr>
        <p:spPr/>
        <p:txBody>
          <a:bodyPr>
            <a:normAutofit fontScale="92500" lnSpcReduction="20000"/>
          </a:bodyPr>
          <a:lstStyle/>
          <a:p>
            <a:endParaRPr lang="de-DE" dirty="0" smtClean="0"/>
          </a:p>
          <a:p>
            <a:r>
              <a:rPr lang="de-DE" b="1" dirty="0" smtClean="0"/>
              <a:t>Der „hautnahste“ Geräteteil, die Maske, muss jeden Tag gereinigt werden</a:t>
            </a:r>
          </a:p>
          <a:p>
            <a:r>
              <a:rPr lang="de-DE" dirty="0" smtClean="0"/>
              <a:t>Maske mit einem weichen Tuch und milder Seife auswaschen, danach mit klarem Wasser nachspülen.</a:t>
            </a:r>
          </a:p>
          <a:p>
            <a:r>
              <a:rPr lang="de-DE" dirty="0" smtClean="0"/>
              <a:t>Maske an der Luft trocknen lassen</a:t>
            </a:r>
          </a:p>
          <a:p>
            <a:r>
              <a:rPr lang="de-DE" dirty="0" smtClean="0"/>
              <a:t>Maske nicht auf die Heizung legen oder mit einem Föhn trocknen, dadurch kann das Gummi porös und undicht werden</a:t>
            </a:r>
            <a:endParaRPr lang="de-DE"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ctrTitle"/>
          </p:nvPr>
        </p:nvSpPr>
        <p:spPr/>
        <p:txBody>
          <a:bodyPr/>
          <a:lstStyle/>
          <a:p>
            <a:r>
              <a:rPr lang="de-DE" dirty="0" smtClean="0"/>
              <a:t>Der Endotrachealtubus</a:t>
            </a:r>
            <a:br>
              <a:rPr lang="de-DE" dirty="0" smtClean="0"/>
            </a:br>
            <a:endParaRPr lang="de-DE" dirty="0"/>
          </a:p>
        </p:txBody>
      </p:sp>
      <p:sp>
        <p:nvSpPr>
          <p:cNvPr id="3" name="Untertitel 2"/>
          <p:cNvSpPr>
            <a:spLocks noGrp="1"/>
          </p:cNvSpPr>
          <p:nvPr>
            <p:ph type="subTitle" idx="1"/>
          </p:nvPr>
        </p:nvSpPr>
        <p:spPr>
          <a:xfrm>
            <a:off x="1371600" y="5301208"/>
            <a:ext cx="6400800" cy="1944216"/>
          </a:xfrm>
        </p:spPr>
        <p:txBody>
          <a:bodyPr/>
          <a:lstStyle/>
          <a:p>
            <a:endParaRPr lang="de-DE" dirty="0">
              <a:solidFill>
                <a:schemeClr val="tx1"/>
              </a:solidFill>
            </a:endParaRPr>
          </a:p>
        </p:txBody>
      </p:sp>
      <p:pic>
        <p:nvPicPr>
          <p:cNvPr id="6" name="Picture 6" descr="Super Safety Clear Erwachsenentubus mit Niederdruck-Cuff"/>
          <p:cNvPicPr>
            <a:picLocks noChangeAspect="1" noChangeArrowheads="1"/>
          </p:cNvPicPr>
          <p:nvPr/>
        </p:nvPicPr>
        <p:blipFill>
          <a:blip r:embed="rId3" cstate="print"/>
          <a:srcRect/>
          <a:stretch>
            <a:fillRect/>
          </a:stretch>
        </p:blipFill>
        <p:spPr bwMode="auto">
          <a:xfrm>
            <a:off x="2699792" y="3068960"/>
            <a:ext cx="3865612" cy="2409566"/>
          </a:xfrm>
          <a:prstGeom prst="rect">
            <a:avLst/>
          </a:prstGeom>
          <a:noFill/>
        </p:spPr>
      </p:pic>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a:xfrm>
            <a:off x="457200" y="548680"/>
            <a:ext cx="8229600" cy="1152128"/>
          </a:xfrm>
        </p:spPr>
        <p:txBody>
          <a:bodyPr>
            <a:normAutofit fontScale="90000"/>
          </a:bodyPr>
          <a:lstStyle/>
          <a:p>
            <a:r>
              <a:rPr lang="de-DE" dirty="0" smtClean="0"/>
              <a:t>Umgang mit einer mehrfach verwendbaren Beatmungsmaske </a:t>
            </a:r>
            <a:br>
              <a:rPr lang="de-DE" dirty="0" smtClean="0"/>
            </a:br>
            <a:endParaRPr lang="de-DE" dirty="0"/>
          </a:p>
        </p:txBody>
      </p:sp>
      <p:sp>
        <p:nvSpPr>
          <p:cNvPr id="3" name="Inhaltsplatzhalter 2"/>
          <p:cNvSpPr>
            <a:spLocks noGrp="1"/>
          </p:cNvSpPr>
          <p:nvPr>
            <p:ph idx="1"/>
          </p:nvPr>
        </p:nvSpPr>
        <p:spPr/>
        <p:txBody>
          <a:bodyPr>
            <a:normAutofit/>
          </a:bodyPr>
          <a:lstStyle/>
          <a:p>
            <a:r>
              <a:rPr lang="de-DE" dirty="0" smtClean="0"/>
              <a:t>die Lebensdauer der Maske verlängert sich, wenn man vor dem Anlegen das Gesicht wäscht. </a:t>
            </a:r>
          </a:p>
          <a:p>
            <a:r>
              <a:rPr lang="de-DE" dirty="0" smtClean="0"/>
              <a:t>Die Fettschicht der Haut kann die Maske dann nicht so schnell verschmutzen.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Tipps und Tricks </a:t>
            </a:r>
            <a:endParaRPr lang="de-DE" dirty="0"/>
          </a:p>
        </p:txBody>
      </p:sp>
      <p:sp>
        <p:nvSpPr>
          <p:cNvPr id="3" name="Inhaltsplatzhalter 2"/>
          <p:cNvSpPr>
            <a:spLocks noGrp="1"/>
          </p:cNvSpPr>
          <p:nvPr>
            <p:ph idx="1"/>
          </p:nvPr>
        </p:nvSpPr>
        <p:spPr/>
        <p:txBody>
          <a:bodyPr>
            <a:normAutofit lnSpcReduction="10000"/>
          </a:bodyPr>
          <a:lstStyle/>
          <a:p>
            <a:r>
              <a:rPr lang="de-DE" dirty="0" smtClean="0"/>
              <a:t>Sollte der Patient ständig eine kalte Nase haben, hilft es den Beatmungsschlauch unter dem Kissen oder der Bettdecke herlaufen zu lassen</a:t>
            </a:r>
          </a:p>
          <a:p>
            <a:r>
              <a:rPr lang="de-DE" dirty="0" smtClean="0"/>
              <a:t>Undichtigkeiten der Maske müssen vermieden werden, da sonst der Therapieerfolg gefährdet ist.</a:t>
            </a:r>
          </a:p>
          <a:p>
            <a:r>
              <a:rPr lang="de-DE" dirty="0" smtClean="0"/>
              <a:t>Sollte die Maske Druckstellen hinterlasse, lockern sie als erstes die Kopfhalterung</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Tipps und Tricks </a:t>
            </a:r>
            <a:endParaRPr lang="de-DE" dirty="0"/>
          </a:p>
        </p:txBody>
      </p:sp>
      <p:sp>
        <p:nvSpPr>
          <p:cNvPr id="3" name="Inhaltsplatzhalter 2"/>
          <p:cNvSpPr>
            <a:spLocks noGrp="1"/>
          </p:cNvSpPr>
          <p:nvPr>
            <p:ph idx="1"/>
          </p:nvPr>
        </p:nvSpPr>
        <p:spPr/>
        <p:txBody>
          <a:bodyPr>
            <a:normAutofit fontScale="92500"/>
          </a:bodyPr>
          <a:lstStyle/>
          <a:p>
            <a:r>
              <a:rPr lang="de-DE" dirty="0" smtClean="0"/>
              <a:t>Spezielle Polsterungen können Druckstellen vermeiden, zum ab polstern kann aber auch Pflaster, Mullbinden, Schaumstoff oder Fensterleder helfen</a:t>
            </a:r>
          </a:p>
          <a:p>
            <a:r>
              <a:rPr lang="de-DE" dirty="0" smtClean="0"/>
              <a:t>Sollten trotzdem Druckstellen entstehen sollte über einen Maskenwechsel nachgedacht werden</a:t>
            </a:r>
          </a:p>
          <a:p>
            <a:r>
              <a:rPr lang="de-DE" dirty="0" smtClean="0"/>
              <a:t>Zwischen den Beatmungsphasen können Druckstellen mit Wund- und Heilsalbe versorgt werden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Tipps und Tricks </a:t>
            </a:r>
            <a:endParaRPr lang="de-DE" dirty="0"/>
          </a:p>
        </p:txBody>
      </p:sp>
      <p:sp>
        <p:nvSpPr>
          <p:cNvPr id="3" name="Inhaltsplatzhalter 2"/>
          <p:cNvSpPr>
            <a:spLocks noGrp="1"/>
          </p:cNvSpPr>
          <p:nvPr>
            <p:ph idx="1"/>
          </p:nvPr>
        </p:nvSpPr>
        <p:spPr/>
        <p:txBody>
          <a:bodyPr/>
          <a:lstStyle/>
          <a:p>
            <a:r>
              <a:rPr lang="de-DE" dirty="0" smtClean="0"/>
              <a:t>Gegen einen trockenen Mund oder Nase hilft ein Pflegeset aus Nasensalbe und Öl</a:t>
            </a:r>
          </a:p>
          <a:p>
            <a:r>
              <a:rPr lang="de-DE" dirty="0" smtClean="0"/>
              <a:t>Bei Schnupfen und laufender Nase sollte der Arzt konsultiert werden</a:t>
            </a:r>
          </a:p>
          <a:p>
            <a:pPr>
              <a:buNone/>
            </a:pP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pic>
        <p:nvPicPr>
          <p:cNvPr id="3073" name="Picture 1"/>
          <p:cNvPicPr>
            <a:picLocks noChangeAspect="1" noChangeArrowheads="1"/>
          </p:cNvPicPr>
          <p:nvPr/>
        </p:nvPicPr>
        <p:blipFill>
          <a:blip r:embed="rId3" cstate="print"/>
          <a:srcRect/>
          <a:stretch>
            <a:fillRect/>
          </a:stretch>
        </p:blipFill>
        <p:spPr bwMode="auto">
          <a:xfrm>
            <a:off x="-324544" y="1052736"/>
            <a:ext cx="5997258" cy="5949280"/>
          </a:xfrm>
          <a:prstGeom prst="rect">
            <a:avLst/>
          </a:prstGeom>
          <a:noFill/>
          <a:ln w="9525">
            <a:noFill/>
            <a:miter lim="800000"/>
            <a:headEnd/>
            <a:tailEnd/>
          </a:ln>
          <a:effectLst/>
        </p:spPr>
      </p:pic>
      <p:pic>
        <p:nvPicPr>
          <p:cNvPr id="3074" name="Picture 2" descr="C:\Users\Bert\Pictures\thCAV9AWOQ.jpg"/>
          <p:cNvPicPr>
            <a:picLocks noChangeAspect="1" noChangeArrowheads="1"/>
          </p:cNvPicPr>
          <p:nvPr/>
        </p:nvPicPr>
        <p:blipFill>
          <a:blip r:embed="rId4" cstate="print"/>
          <a:srcRect/>
          <a:stretch>
            <a:fillRect/>
          </a:stretch>
        </p:blipFill>
        <p:spPr bwMode="auto">
          <a:xfrm>
            <a:off x="6286500" y="1196752"/>
            <a:ext cx="2857500" cy="2066925"/>
          </a:xfrm>
          <a:prstGeom prst="rect">
            <a:avLst/>
          </a:prstGeom>
          <a:noFill/>
        </p:spPr>
      </p:pic>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756592" y="0"/>
            <a:ext cx="10972800" cy="9134872"/>
          </a:xfrm>
          <a:prstGeom prst="rect">
            <a:avLst/>
          </a:prstGeom>
          <a:noFill/>
        </p:spPr>
      </p:pic>
      <p:sp>
        <p:nvSpPr>
          <p:cNvPr id="2" name="Titel 1"/>
          <p:cNvSpPr>
            <a:spLocks noGrp="1"/>
          </p:cNvSpPr>
          <p:nvPr>
            <p:ph type="title"/>
          </p:nvPr>
        </p:nvSpPr>
        <p:spPr/>
        <p:txBody>
          <a:bodyPr/>
          <a:lstStyle/>
          <a:p>
            <a:r>
              <a:rPr lang="de-DE" dirty="0" smtClean="0"/>
              <a:t>DANKE FÜR DIE AUFMERKSAMKEIT</a:t>
            </a:r>
            <a:endParaRPr lang="de-DE" dirty="0"/>
          </a:p>
        </p:txBody>
      </p:sp>
      <p:sp>
        <p:nvSpPr>
          <p:cNvPr id="3" name="Inhaltsplatzhalter 2"/>
          <p:cNvSpPr>
            <a:spLocks noGrp="1"/>
          </p:cNvSpPr>
          <p:nvPr>
            <p:ph idx="1"/>
          </p:nvPr>
        </p:nvSpPr>
        <p:spPr/>
        <p:txBody>
          <a:bodyPr/>
          <a:lstStyle/>
          <a:p>
            <a:endParaRPr lang="de-DE" dirty="0"/>
          </a:p>
        </p:txBody>
      </p:sp>
      <p:pic>
        <p:nvPicPr>
          <p:cNvPr id="2049" name="Picture 1" descr="C:\Users\Bert\Desktop\Homepage\villahermosa_bild5.jpg"/>
          <p:cNvPicPr>
            <a:picLocks noChangeAspect="1" noChangeArrowheads="1"/>
          </p:cNvPicPr>
          <p:nvPr/>
        </p:nvPicPr>
        <p:blipFill>
          <a:blip r:embed="rId3" cstate="print"/>
          <a:srcRect/>
          <a:stretch>
            <a:fillRect/>
          </a:stretch>
        </p:blipFill>
        <p:spPr bwMode="auto">
          <a:xfrm>
            <a:off x="467544" y="1700808"/>
            <a:ext cx="5884576" cy="446449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2" fill="hold" nodeType="withEffect">
                                  <p:stCondLst>
                                    <p:cond delay="0"/>
                                  </p:stCondLst>
                                  <p:childTnLst>
                                    <p:set>
                                      <p:cBhvr>
                                        <p:cTn id="11" dur="1" fill="hold">
                                          <p:stCondLst>
                                            <p:cond delay="0"/>
                                          </p:stCondLst>
                                        </p:cTn>
                                        <p:tgtEl>
                                          <p:spTgt spid="2049"/>
                                        </p:tgtEl>
                                        <p:attrNameLst>
                                          <p:attrName>style.visibility</p:attrName>
                                        </p:attrNameLst>
                                      </p:cBhvr>
                                      <p:to>
                                        <p:strVal val="visible"/>
                                      </p:to>
                                    </p:set>
                                    <p:anim calcmode="lin" valueType="num">
                                      <p:cBhvr additive="base">
                                        <p:cTn id="12" dur="500" fill="hold"/>
                                        <p:tgtEl>
                                          <p:spTgt spid="2049"/>
                                        </p:tgtEl>
                                        <p:attrNameLst>
                                          <p:attrName>ppt_x</p:attrName>
                                        </p:attrNameLst>
                                      </p:cBhvr>
                                      <p:tavLst>
                                        <p:tav tm="0">
                                          <p:val>
                                            <p:strVal val="1+#ppt_w/2"/>
                                          </p:val>
                                        </p:tav>
                                        <p:tav tm="100000">
                                          <p:val>
                                            <p:strVal val="#ppt_x"/>
                                          </p:val>
                                        </p:tav>
                                      </p:tavLst>
                                    </p:anim>
                                    <p:anim calcmode="lin" valueType="num">
                                      <p:cBhvr additive="base">
                                        <p:cTn id="13"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stract Backgrounds Background Cartoon Widescreen 162033 Wallpaper wallpaper"/>
          <p:cNvPicPr>
            <a:picLocks noChangeAspect="1" noChangeArrowheads="1"/>
          </p:cNvPicPr>
          <p:nvPr/>
        </p:nvPicPr>
        <p:blipFill>
          <a:blip r:embed="rId2" cstate="print"/>
          <a:srcRect/>
          <a:stretch>
            <a:fillRect/>
          </a:stretch>
        </p:blipFill>
        <p:spPr bwMode="auto">
          <a:xfrm>
            <a:off x="-1116632" y="0"/>
            <a:ext cx="10972800" cy="9134872"/>
          </a:xfrm>
          <a:prstGeom prst="rect">
            <a:avLst/>
          </a:prstGeom>
          <a:noFill/>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Flussdiagramm: Prozess 4"/>
          <p:cNvSpPr/>
          <p:nvPr/>
        </p:nvSpPr>
        <p:spPr>
          <a:xfrm>
            <a:off x="971600" y="1628800"/>
            <a:ext cx="7272808" cy="3024336"/>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Ein </a:t>
            </a:r>
            <a:r>
              <a:rPr lang="de-DE" b="1" dirty="0" smtClean="0"/>
              <a:t>Endotrachealtubus</a:t>
            </a:r>
            <a:r>
              <a:rPr lang="de-DE" dirty="0" smtClean="0"/>
              <a:t> ist ein zur Beatmung verwendetes, röhrenförmiges Medizinprodukt, welches im Rahmen der oralen oder nasalen Intubation in die Luftröhre (Trachea) eingeführt wird. </a:t>
            </a:r>
          </a:p>
          <a:p>
            <a:endParaRPr lang="de-DE" dirty="0" smtClean="0"/>
          </a:p>
          <a:p>
            <a:pPr>
              <a:buFont typeface="Arial" pitchFamily="34" charset="0"/>
              <a:buChar char="•"/>
            </a:pPr>
            <a:r>
              <a:rPr lang="de-DE" dirty="0" smtClean="0"/>
              <a:t> Am unteren trachealen Ende befindet sich die sogenannte </a:t>
            </a:r>
            <a:r>
              <a:rPr lang="de-DE" dirty="0" err="1" smtClean="0"/>
              <a:t>Tubusmanschette</a:t>
            </a:r>
            <a:r>
              <a:rPr lang="de-DE" dirty="0" smtClean="0"/>
              <a:t> (Cuff), welche der seitlichen Abdichtung der Trachea dient</a:t>
            </a:r>
            <a:endParaRPr lang="de-DE"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nsklog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nsklogo</Template>
  <TotalTime>0</TotalTime>
  <Words>2746</Words>
  <Application>Microsoft Office PowerPoint</Application>
  <PresentationFormat>Bildschirmpräsentation (4:3)</PresentationFormat>
  <Paragraphs>386</Paragraphs>
  <Slides>85</Slides>
  <Notes>0</Notes>
  <HiddenSlides>0</HiddenSlides>
  <MMClips>0</MMClips>
  <ScaleCrop>false</ScaleCrop>
  <HeadingPairs>
    <vt:vector size="4" baseType="variant">
      <vt:variant>
        <vt:lpstr>Design</vt:lpstr>
      </vt:variant>
      <vt:variant>
        <vt:i4>2</vt:i4>
      </vt:variant>
      <vt:variant>
        <vt:lpstr>Folientitel</vt:lpstr>
      </vt:variant>
      <vt:variant>
        <vt:i4>85</vt:i4>
      </vt:variant>
    </vt:vector>
  </HeadingPairs>
  <TitlesOfParts>
    <vt:vector size="87" baseType="lpstr">
      <vt:lpstr>nsklogo</vt:lpstr>
      <vt:lpstr>Larissa-Design</vt:lpstr>
      <vt:lpstr>Basiskurs „Pflegefachkraft für außerklinische Beatmung“</vt:lpstr>
      <vt:lpstr>Dozent: Berthold Milius</vt:lpstr>
      <vt:lpstr>Folie 3</vt:lpstr>
      <vt:lpstr>Basiskurs „Pflegefachkraft für außerklinische Beatmung“</vt:lpstr>
      <vt:lpstr>Folie 5</vt:lpstr>
      <vt:lpstr>Atmenwegmanagment</vt:lpstr>
      <vt:lpstr>Atemwegmanagment</vt:lpstr>
      <vt:lpstr>Der Endotrachealtubus </vt:lpstr>
      <vt:lpstr>Definition</vt:lpstr>
      <vt:lpstr>Schematische Darstellung</vt:lpstr>
      <vt:lpstr>Der Endotrachealtubus</vt:lpstr>
      <vt:lpstr>Der Endotrachealtubus</vt:lpstr>
      <vt:lpstr>Der Endotrachealtubus</vt:lpstr>
      <vt:lpstr>Die Tubusmanschette (Cuff)</vt:lpstr>
      <vt:lpstr>Komplikationen die durch einen Tubus auftreten können</vt:lpstr>
      <vt:lpstr>Folie 16</vt:lpstr>
      <vt:lpstr>Die Tracheotomie </vt:lpstr>
      <vt:lpstr>Definition</vt:lpstr>
      <vt:lpstr>Geschichte der Tracheotomie</vt:lpstr>
      <vt:lpstr>Geschichte der Tracheotomie</vt:lpstr>
      <vt:lpstr>Indikation</vt:lpstr>
      <vt:lpstr>Nachteile der Tracheotomie</vt:lpstr>
      <vt:lpstr>Verfahren</vt:lpstr>
      <vt:lpstr>Chirurgische Anlage eines Tracheostoma </vt:lpstr>
      <vt:lpstr>Chirurgische Anlage eines Tracheostoma </vt:lpstr>
      <vt:lpstr>Chirurgische Anlage eines Tracheostoma</vt:lpstr>
      <vt:lpstr>Dilatationstracheotomie/perkutane Punktionstracheotomie </vt:lpstr>
      <vt:lpstr>Dilatationstracheotomie nach Ciaglia</vt:lpstr>
      <vt:lpstr>Dilatationstracheotomie nach Ciaglia</vt:lpstr>
      <vt:lpstr>Dilatationstracheotomie nach Ciaglia</vt:lpstr>
      <vt:lpstr>Dilatationstracheotomie nach Ciaglia</vt:lpstr>
      <vt:lpstr>Dilatationstracheotomie nach Ciaglia</vt:lpstr>
      <vt:lpstr>Dilatationstracheotomie nach Ciaglia</vt:lpstr>
      <vt:lpstr>Pro und Contra der einzelnen Techniken</vt:lpstr>
      <vt:lpstr>Pro und Kontra der einzelnen Techniken</vt:lpstr>
      <vt:lpstr>Pro und Kontra der einzelnen Techniken</vt:lpstr>
      <vt:lpstr>Kanülenversorgung</vt:lpstr>
      <vt:lpstr>Kanülenversorgung</vt:lpstr>
      <vt:lpstr>Kanülenversorgung</vt:lpstr>
      <vt:lpstr>Kanülenversorgung</vt:lpstr>
      <vt:lpstr>Kanülenversorgung</vt:lpstr>
      <vt:lpstr>Kanülenversorgung</vt:lpstr>
      <vt:lpstr>Kanülenversorgung</vt:lpstr>
      <vt:lpstr>Kanülenversorgung</vt:lpstr>
      <vt:lpstr>Kanülenversorgung</vt:lpstr>
      <vt:lpstr>Komplikationen</vt:lpstr>
      <vt:lpstr>Komplikationen</vt:lpstr>
      <vt:lpstr>Komplikationen</vt:lpstr>
      <vt:lpstr>Komplikationen</vt:lpstr>
      <vt:lpstr>Komplikationen</vt:lpstr>
      <vt:lpstr>Komplikationen</vt:lpstr>
      <vt:lpstr>Komplikationen</vt:lpstr>
      <vt:lpstr>Komplikationen</vt:lpstr>
      <vt:lpstr>Komplikationen</vt:lpstr>
      <vt:lpstr>Komplikationen</vt:lpstr>
      <vt:lpstr>Komplikationen</vt:lpstr>
      <vt:lpstr>Komplikationen</vt:lpstr>
      <vt:lpstr>Komplikationen</vt:lpstr>
      <vt:lpstr>Komplikationen</vt:lpstr>
      <vt:lpstr>Pflege des Trachestoma</vt:lpstr>
      <vt:lpstr>Pflege des Trachestoma</vt:lpstr>
      <vt:lpstr>Pflege des Trachestoma</vt:lpstr>
      <vt:lpstr>Durchführung</vt:lpstr>
      <vt:lpstr>Durchführung</vt:lpstr>
      <vt:lpstr>Durchführung</vt:lpstr>
      <vt:lpstr>Durchführung</vt:lpstr>
      <vt:lpstr>Durchführung</vt:lpstr>
      <vt:lpstr>Durchführung</vt:lpstr>
      <vt:lpstr>Wechselintervall</vt:lpstr>
      <vt:lpstr>Folie 70</vt:lpstr>
      <vt:lpstr>Beatmungsmasken </vt:lpstr>
      <vt:lpstr>Definition</vt:lpstr>
      <vt:lpstr>Beatmungsmasken</vt:lpstr>
      <vt:lpstr>Beatmungsmasken</vt:lpstr>
      <vt:lpstr>Beatmungsmasken</vt:lpstr>
      <vt:lpstr>Beatmungsmasken</vt:lpstr>
      <vt:lpstr>Beatmungsmasken</vt:lpstr>
      <vt:lpstr>Beatmungsmasken</vt:lpstr>
      <vt:lpstr>Umgang mit einer mehrfach verwendbaren Beatmungsmaske  </vt:lpstr>
      <vt:lpstr>Umgang mit einer mehrfach verwendbaren Beatmungsmaske  </vt:lpstr>
      <vt:lpstr>Tipps und Tricks </vt:lpstr>
      <vt:lpstr>Tipps und Tricks </vt:lpstr>
      <vt:lpstr>Tipps und Tricks </vt:lpstr>
      <vt:lpstr>Folie 84</vt:lpstr>
      <vt:lpstr>DANKE FÜR DIE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Basiskurs „Pflegefachkraft für außerklinische Beatmung“</dc:title>
  <dc:creator>Bert</dc:creator>
  <cp:lastModifiedBy>Bert</cp:lastModifiedBy>
  <cp:revision>27</cp:revision>
  <dcterms:created xsi:type="dcterms:W3CDTF">2014-11-10T09:21:15Z</dcterms:created>
  <dcterms:modified xsi:type="dcterms:W3CDTF">2014-11-21T10:17:05Z</dcterms:modified>
</cp:coreProperties>
</file>